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83" r:id="rId3"/>
    <p:sldId id="284" r:id="rId4"/>
    <p:sldId id="260" r:id="rId5"/>
    <p:sldId id="263" r:id="rId6"/>
    <p:sldId id="264" r:id="rId7"/>
    <p:sldId id="261" r:id="rId8"/>
    <p:sldId id="262" r:id="rId9"/>
    <p:sldId id="279" r:id="rId10"/>
    <p:sldId id="258" r:id="rId11"/>
    <p:sldId id="285" r:id="rId12"/>
    <p:sldId id="282" r:id="rId13"/>
    <p:sldId id="289" r:id="rId14"/>
    <p:sldId id="290" r:id="rId15"/>
    <p:sldId id="291" r:id="rId16"/>
    <p:sldId id="292" r:id="rId17"/>
    <p:sldId id="266" r:id="rId18"/>
    <p:sldId id="267" r:id="rId19"/>
    <p:sldId id="269" r:id="rId20"/>
    <p:sldId id="270" r:id="rId21"/>
    <p:sldId id="271" r:id="rId22"/>
    <p:sldId id="273" r:id="rId23"/>
    <p:sldId id="286" r:id="rId24"/>
    <p:sldId id="265" r:id="rId25"/>
    <p:sldId id="288" r:id="rId26"/>
    <p:sldId id="280" r:id="rId27"/>
    <p:sldId id="278" r:id="rId28"/>
    <p:sldId id="274" r:id="rId29"/>
    <p:sldId id="287" r:id="rId30"/>
    <p:sldId id="275" r:id="rId31"/>
    <p:sldId id="276"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09" autoAdjust="0"/>
    <p:restoredTop sz="94660"/>
  </p:normalViewPr>
  <p:slideViewPr>
    <p:cSldViewPr snapToGrid="0">
      <p:cViewPr varScale="1">
        <p:scale>
          <a:sx n="71" d="100"/>
          <a:sy n="71" d="100"/>
        </p:scale>
        <p:origin x="72" y="66"/>
      </p:cViewPr>
      <p:guideLst/>
    </p:cSldViewPr>
  </p:slideViewPr>
  <p:notesTextViewPr>
    <p:cViewPr>
      <p:scale>
        <a:sx n="1" d="1"/>
        <a:sy n="1" d="1"/>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2DB76-B229-46E8-A594-CD69413838C6}" type="datetimeFigureOut">
              <a:rPr lang="en-US" smtClean="0"/>
              <a:t>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05A3BC-D821-4522-90DB-4C57825332D4}" type="slidenum">
              <a:rPr lang="en-US" smtClean="0"/>
              <a:t>‹#›</a:t>
            </a:fld>
            <a:endParaRPr lang="en-US"/>
          </a:p>
        </p:txBody>
      </p:sp>
    </p:spTree>
    <p:extLst>
      <p:ext uri="{BB962C8B-B14F-4D97-AF65-F5344CB8AC3E}">
        <p14:creationId xmlns:p14="http://schemas.microsoft.com/office/powerpoint/2010/main" val="523964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80088-F697-4D8F-93D2-7E129098C960}" type="datetimeFigureOut">
              <a:rPr lang="en-US" smtClean="0"/>
              <a:t>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592F9-0DFA-4F96-87ED-C004CF9E80E1}" type="slidenum">
              <a:rPr lang="en-US" smtClean="0"/>
              <a:t>‹#›</a:t>
            </a:fld>
            <a:endParaRPr lang="en-US"/>
          </a:p>
        </p:txBody>
      </p:sp>
    </p:spTree>
    <p:extLst>
      <p:ext uri="{BB962C8B-B14F-4D97-AF65-F5344CB8AC3E}">
        <p14:creationId xmlns:p14="http://schemas.microsoft.com/office/powerpoint/2010/main" val="26822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2F9B-7A06-42CA-98B3-49E72E2A0E06}" type="slidenum">
              <a:rPr lang="en-US" smtClean="0"/>
              <a:t>5</a:t>
            </a:fld>
            <a:endParaRPr lang="en-US"/>
          </a:p>
        </p:txBody>
      </p:sp>
    </p:spTree>
    <p:extLst>
      <p:ext uri="{BB962C8B-B14F-4D97-AF65-F5344CB8AC3E}">
        <p14:creationId xmlns:p14="http://schemas.microsoft.com/office/powerpoint/2010/main" val="125044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2F9B-7A06-42CA-98B3-49E72E2A0E06}" type="slidenum">
              <a:rPr lang="en-US" smtClean="0"/>
              <a:t>6</a:t>
            </a:fld>
            <a:endParaRPr lang="en-US"/>
          </a:p>
        </p:txBody>
      </p:sp>
    </p:spTree>
    <p:extLst>
      <p:ext uri="{BB962C8B-B14F-4D97-AF65-F5344CB8AC3E}">
        <p14:creationId xmlns:p14="http://schemas.microsoft.com/office/powerpoint/2010/main" val="137707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592F9-0DFA-4F96-87ED-C004CF9E80E1}" type="slidenum">
              <a:rPr lang="en-US" smtClean="0"/>
              <a:t>10</a:t>
            </a:fld>
            <a:endParaRPr lang="en-US"/>
          </a:p>
        </p:txBody>
      </p:sp>
    </p:spTree>
    <p:extLst>
      <p:ext uri="{BB962C8B-B14F-4D97-AF65-F5344CB8AC3E}">
        <p14:creationId xmlns:p14="http://schemas.microsoft.com/office/powerpoint/2010/main" val="48858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592F9-0DFA-4F96-87ED-C004CF9E80E1}" type="slidenum">
              <a:rPr lang="en-US" smtClean="0"/>
              <a:t>11</a:t>
            </a:fld>
            <a:endParaRPr lang="en-US"/>
          </a:p>
        </p:txBody>
      </p:sp>
    </p:spTree>
    <p:extLst>
      <p:ext uri="{BB962C8B-B14F-4D97-AF65-F5344CB8AC3E}">
        <p14:creationId xmlns:p14="http://schemas.microsoft.com/office/powerpoint/2010/main" val="59588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xfrm>
            <a:off x="407988" y="696913"/>
            <a:ext cx="6196012" cy="3486150"/>
          </a:xfrm>
          <a:solidFill>
            <a:srgbClr val="FFFFFF"/>
          </a:solidFill>
          <a:ln/>
        </p:spPr>
      </p:sp>
      <p:sp>
        <p:nvSpPr>
          <p:cNvPr id="400387"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a:lstStyle/>
          <a:p>
            <a:endParaRPr lang="en-GB" altLang="en-US" smtClean="0">
              <a:latin typeface="Arial" panose="020B0604020202020204" pitchFamily="34" charset="0"/>
            </a:endParaRPr>
          </a:p>
        </p:txBody>
      </p:sp>
    </p:spTree>
    <p:extLst>
      <p:ext uri="{BB962C8B-B14F-4D97-AF65-F5344CB8AC3E}">
        <p14:creationId xmlns:p14="http://schemas.microsoft.com/office/powerpoint/2010/main" val="123590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407988" y="696913"/>
            <a:ext cx="6196012" cy="3486150"/>
          </a:xfrm>
          <a:solidFill>
            <a:srgbClr val="FFFFFF"/>
          </a:solidFill>
          <a:ln/>
        </p:spPr>
      </p:sp>
      <p:sp>
        <p:nvSpPr>
          <p:cNvPr id="396291"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a:lstStyle/>
          <a:p>
            <a:endParaRPr lang="en-GB" altLang="en-US" smtClean="0">
              <a:latin typeface="Arial" panose="020B0604020202020204" pitchFamily="34" charset="0"/>
            </a:endParaRPr>
          </a:p>
        </p:txBody>
      </p:sp>
    </p:spTree>
    <p:extLst>
      <p:ext uri="{BB962C8B-B14F-4D97-AF65-F5344CB8AC3E}">
        <p14:creationId xmlns:p14="http://schemas.microsoft.com/office/powerpoint/2010/main" val="349887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2F9B-7A06-42CA-98B3-49E72E2A0E06}" type="slidenum">
              <a:rPr lang="en-US" smtClean="0"/>
              <a:t>27</a:t>
            </a:fld>
            <a:endParaRPr lang="en-US"/>
          </a:p>
        </p:txBody>
      </p:sp>
    </p:spTree>
    <p:extLst>
      <p:ext uri="{BB962C8B-B14F-4D97-AF65-F5344CB8AC3E}">
        <p14:creationId xmlns:p14="http://schemas.microsoft.com/office/powerpoint/2010/main" val="293413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B2F9B-7A06-42CA-98B3-49E72E2A0E06}" type="slidenum">
              <a:rPr lang="en-US" smtClean="0"/>
              <a:t>30</a:t>
            </a:fld>
            <a:endParaRPr lang="en-US"/>
          </a:p>
        </p:txBody>
      </p:sp>
    </p:spTree>
    <p:extLst>
      <p:ext uri="{BB962C8B-B14F-4D97-AF65-F5344CB8AC3E}">
        <p14:creationId xmlns:p14="http://schemas.microsoft.com/office/powerpoint/2010/main" val="361346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E04F00-E94B-4759-AB32-83F7D91CC96C}" type="datetime1">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402194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3BA88-7B0E-4C8E-A777-E9EB7806A88D}" type="datetime1">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105740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2C8D1-9436-4F33-94E1-51FB0CDD2194}" type="datetime1">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2669125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0BABC-D589-4F2A-8674-DD9863406C86}" type="datetime1">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C2EE3-80F9-4D17-8247-CAE81867CC1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59520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35975-8722-4A07-AC40-40BA5D0B6F4E}" type="datetime1">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2873807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52E2C4-10E9-477F-8A4E-6F429574F6E2}" type="datetime1">
              <a:rPr lang="en-US" smtClean="0"/>
              <a:t>2/5/2018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96179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02ABF3-AA00-4751-B441-1059901FE51A}" type="datetime1">
              <a:rPr lang="en-US" smtClean="0"/>
              <a:t>2/5/2018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2551461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5150D4-F561-4EB8-A2EC-77702D5106E6}" type="datetime1">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1667244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BF1D87-AD0E-42E0-A716-E19111E1D179}" type="datetime1">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279830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F19CA93-DE7A-4D28-B0A5-11F5F4185AAC}" type="datetime1">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32906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2461E-B38D-49EF-B879-C670D5FEF009}" type="datetime1">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244732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0B8A43-D580-462B-BE91-B1AEF03E87C2}" type="datetime1">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115182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945E90-C073-4B9A-A316-65EA6DAEFD98}" type="datetime1">
              <a:rPr lang="en-US" smtClean="0"/>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297003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D528C66-8A13-410E-8DC2-3FBE20BC27E2}" type="datetime1">
              <a:rPr lang="en-US" smtClean="0"/>
              <a:t>2/5/2018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357897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BAA54E5-2D40-41CB-A095-06D70647B4A9}" type="datetime1">
              <a:rPr lang="en-US" smtClean="0"/>
              <a:t>2/5/2018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185970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91E79DB-2FEC-469C-98D6-F55AEEE0A656}" type="datetime1">
              <a:rPr lang="en-US" smtClean="0"/>
              <a:t>2/5/2018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216363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23EFF-D637-400C-8FD2-73A3297DA5CF}" type="datetime1">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C2EE3-80F9-4D17-8247-CAE81867CC1C}" type="slidenum">
              <a:rPr lang="en-US" smtClean="0"/>
              <a:t>‹#›</a:t>
            </a:fld>
            <a:endParaRPr lang="en-US"/>
          </a:p>
        </p:txBody>
      </p:sp>
    </p:spTree>
    <p:extLst>
      <p:ext uri="{BB962C8B-B14F-4D97-AF65-F5344CB8AC3E}">
        <p14:creationId xmlns:p14="http://schemas.microsoft.com/office/powerpoint/2010/main" val="214299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C5767E3-21F8-42F5-ADCB-4D6E9A906DFE}" type="datetime1">
              <a:rPr lang="en-US" smtClean="0"/>
              <a:t>2/5/2018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3C2EE3-80F9-4D17-8247-CAE81867CC1C}" type="slidenum">
              <a:rPr lang="en-US" smtClean="0"/>
              <a:t>‹#›</a:t>
            </a:fld>
            <a:endParaRPr lang="en-US"/>
          </a:p>
        </p:txBody>
      </p:sp>
    </p:spTree>
    <p:extLst>
      <p:ext uri="{BB962C8B-B14F-4D97-AF65-F5344CB8AC3E}">
        <p14:creationId xmlns:p14="http://schemas.microsoft.com/office/powerpoint/2010/main" val="6627570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002" y="735106"/>
            <a:ext cx="8825658" cy="3329581"/>
          </a:xfrm>
        </p:spPr>
        <p:txBody>
          <a:bodyPr/>
          <a:lstStyle/>
          <a:p>
            <a:pPr algn="ctr"/>
            <a:r>
              <a:rPr lang="en-US" b="1" dirty="0" smtClean="0">
                <a:ln/>
                <a:solidFill>
                  <a:schemeClr val="accent3"/>
                </a:solidFill>
                <a:latin typeface="Calibri" panose="020F0502020204030204" pitchFamily="34" charset="0"/>
              </a:rPr>
              <a:t/>
            </a:r>
            <a:br>
              <a:rPr lang="en-US" b="1" dirty="0" smtClean="0">
                <a:ln/>
                <a:solidFill>
                  <a:schemeClr val="accent3"/>
                </a:solidFill>
                <a:latin typeface="Calibri" panose="020F0502020204030204" pitchFamily="34" charset="0"/>
              </a:rPr>
            </a:br>
            <a:r>
              <a:rPr lang="en-US" b="1" dirty="0">
                <a:ln/>
                <a:solidFill>
                  <a:schemeClr val="accent3"/>
                </a:solidFill>
                <a:latin typeface="Calibri" panose="020F0502020204030204" pitchFamily="34" charset="0"/>
              </a:rPr>
              <a:t/>
            </a:r>
            <a:br>
              <a:rPr lang="en-US" b="1" dirty="0">
                <a:ln/>
                <a:solidFill>
                  <a:schemeClr val="accent3"/>
                </a:solidFill>
                <a:latin typeface="Calibri" panose="020F0502020204030204" pitchFamily="34" charset="0"/>
              </a:rPr>
            </a:br>
            <a:r>
              <a:rPr lang="en-US" b="1" dirty="0" smtClean="0">
                <a:ln/>
                <a:solidFill>
                  <a:schemeClr val="accent3"/>
                </a:solidFill>
                <a:latin typeface="Calibri" panose="020F0502020204030204" pitchFamily="34" charset="0"/>
              </a:rPr>
              <a:t>Business </a:t>
            </a:r>
            <a:r>
              <a:rPr lang="en-US" b="1" dirty="0">
                <a:ln/>
                <a:solidFill>
                  <a:schemeClr val="accent3"/>
                </a:solidFill>
                <a:latin typeface="Calibri" panose="020F0502020204030204" pitchFamily="34" charset="0"/>
              </a:rPr>
              <a:t>Education </a:t>
            </a:r>
            <a:r>
              <a:rPr lang="en-US" b="1" dirty="0" smtClean="0">
                <a:ln/>
                <a:solidFill>
                  <a:schemeClr val="accent3"/>
                </a:solidFill>
                <a:latin typeface="Calibri" panose="020F0502020204030204" pitchFamily="34" charset="0"/>
              </a:rPr>
              <a:t/>
            </a:r>
            <a:br>
              <a:rPr lang="en-US" b="1" dirty="0" smtClean="0">
                <a:ln/>
                <a:solidFill>
                  <a:schemeClr val="accent3"/>
                </a:solidFill>
                <a:latin typeface="Calibri" panose="020F0502020204030204" pitchFamily="34" charset="0"/>
              </a:rPr>
            </a:br>
            <a:r>
              <a:rPr lang="en-US" b="1" dirty="0" smtClean="0">
                <a:ln/>
                <a:solidFill>
                  <a:schemeClr val="accent3"/>
                </a:solidFill>
                <a:latin typeface="Calibri" panose="020F0502020204030204" pitchFamily="34" charset="0"/>
              </a:rPr>
              <a:t>for </a:t>
            </a:r>
            <a:br>
              <a:rPr lang="en-US" b="1" dirty="0" smtClean="0">
                <a:ln/>
                <a:solidFill>
                  <a:schemeClr val="accent3"/>
                </a:solidFill>
                <a:latin typeface="Calibri" panose="020F0502020204030204" pitchFamily="34" charset="0"/>
              </a:rPr>
            </a:br>
            <a:r>
              <a:rPr lang="en-US" b="1" dirty="0" smtClean="0">
                <a:ln/>
                <a:solidFill>
                  <a:schemeClr val="accent3"/>
                </a:solidFill>
                <a:latin typeface="Calibri" panose="020F0502020204030204" pitchFamily="34" charset="0"/>
              </a:rPr>
              <a:t>CPEC</a:t>
            </a:r>
            <a:endParaRPr lang="en-US" dirty="0"/>
          </a:p>
        </p:txBody>
      </p:sp>
      <p:sp>
        <p:nvSpPr>
          <p:cNvPr id="3" name="Subtitle 2"/>
          <p:cNvSpPr>
            <a:spLocks noGrp="1"/>
          </p:cNvSpPr>
          <p:nvPr>
            <p:ph type="subTitle" idx="1"/>
          </p:nvPr>
        </p:nvSpPr>
        <p:spPr>
          <a:xfrm>
            <a:off x="307788" y="4441202"/>
            <a:ext cx="11646647" cy="1609974"/>
          </a:xfrm>
        </p:spPr>
        <p:txBody>
          <a:bodyPr>
            <a:noAutofit/>
          </a:bodyPr>
          <a:lstStyle/>
          <a:p>
            <a:pPr algn="ctr"/>
            <a:r>
              <a:rPr lang="en-US" sz="2800" b="1" cap="none" dirty="0" smtClean="0">
                <a:solidFill>
                  <a:schemeClr val="tx1"/>
                </a:solidFill>
              </a:rPr>
              <a:t>Lt Gen (R) Muhammad Asghar</a:t>
            </a:r>
          </a:p>
          <a:p>
            <a:pPr algn="ctr"/>
            <a:r>
              <a:rPr lang="en-US" sz="2800" b="1" cap="none" dirty="0" smtClean="0">
                <a:solidFill>
                  <a:schemeClr val="tx1"/>
                </a:solidFill>
              </a:rPr>
              <a:t>Consultant CPEC, Higher Education Commission </a:t>
            </a:r>
          </a:p>
          <a:p>
            <a:pPr algn="ctr"/>
            <a:r>
              <a:rPr lang="en-US" sz="2800" b="1" cap="none" dirty="0" smtClean="0">
                <a:solidFill>
                  <a:schemeClr val="tx1"/>
                </a:solidFill>
              </a:rPr>
              <a:t>Former Rector National University of Sciences &amp; Technology (NUST)</a:t>
            </a:r>
          </a:p>
        </p:txBody>
      </p:sp>
      <p:sp>
        <p:nvSpPr>
          <p:cNvPr id="4" name="Slide Number Placeholder 3"/>
          <p:cNvSpPr>
            <a:spLocks noGrp="1"/>
          </p:cNvSpPr>
          <p:nvPr>
            <p:ph type="sldNum" sz="quarter" idx="12"/>
          </p:nvPr>
        </p:nvSpPr>
        <p:spPr/>
        <p:txBody>
          <a:bodyPr/>
          <a:lstStyle/>
          <a:p>
            <a:fld id="{283C2EE3-80F9-4D17-8247-CAE81867CC1C}" type="slidenum">
              <a:rPr lang="en-US" smtClean="0"/>
              <a:t>1</a:t>
            </a:fld>
            <a:endParaRPr lang="en-US"/>
          </a:p>
        </p:txBody>
      </p:sp>
    </p:spTree>
    <p:extLst>
      <p:ext uri="{BB962C8B-B14F-4D97-AF65-F5344CB8AC3E}">
        <p14:creationId xmlns:p14="http://schemas.microsoft.com/office/powerpoint/2010/main" val="3527151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2EE3-80F9-4D17-8247-CAE81867CC1C}" type="slidenum">
              <a:rPr lang="en-US" smtClean="0"/>
              <a:t>10</a:t>
            </a:fld>
            <a:endParaRPr lang="en-US"/>
          </a:p>
        </p:txBody>
      </p:sp>
      <p:sp>
        <p:nvSpPr>
          <p:cNvPr id="6" name="Title 1"/>
          <p:cNvSpPr txBox="1">
            <a:spLocks noGrp="1"/>
          </p:cNvSpPr>
          <p:nvPr>
            <p:ph type="title"/>
          </p:nvPr>
        </p:nvSpPr>
        <p:spPr>
          <a:xfrm>
            <a:off x="780581" y="2662518"/>
            <a:ext cx="10568736" cy="2095295"/>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5400" b="1" dirty="0">
                <a:solidFill>
                  <a:srgbClr val="FFC000"/>
                </a:solidFill>
                <a:latin typeface="+mn-lt"/>
              </a:rPr>
              <a:t>CPEC Long Term Plan </a:t>
            </a:r>
            <a:r>
              <a:rPr lang="en-US" sz="5400" b="1" dirty="0" smtClean="0">
                <a:solidFill>
                  <a:srgbClr val="FFC000"/>
                </a:solidFill>
                <a:latin typeface="+mn-lt"/>
              </a:rPr>
              <a:t/>
            </a:r>
            <a:br>
              <a:rPr lang="en-US" sz="5400" b="1" dirty="0" smtClean="0">
                <a:solidFill>
                  <a:srgbClr val="FFC000"/>
                </a:solidFill>
                <a:latin typeface="+mn-lt"/>
              </a:rPr>
            </a:br>
            <a:r>
              <a:rPr lang="en-US" sz="5400" b="1" dirty="0" smtClean="0">
                <a:solidFill>
                  <a:srgbClr val="FFC000"/>
                </a:solidFill>
                <a:latin typeface="+mn-lt"/>
              </a:rPr>
              <a:t>and </a:t>
            </a:r>
            <a:br>
              <a:rPr lang="en-US" sz="5400" b="1" dirty="0" smtClean="0">
                <a:solidFill>
                  <a:srgbClr val="FFC000"/>
                </a:solidFill>
                <a:latin typeface="+mn-lt"/>
              </a:rPr>
            </a:br>
            <a:r>
              <a:rPr lang="en-US" sz="5400" b="1" dirty="0" smtClean="0">
                <a:solidFill>
                  <a:srgbClr val="FFC000"/>
                </a:solidFill>
                <a:latin typeface="+mn-lt"/>
              </a:rPr>
              <a:t>Supportive </a:t>
            </a:r>
            <a:r>
              <a:rPr lang="en-US" sz="5400" b="1" dirty="0">
                <a:solidFill>
                  <a:srgbClr val="FFC000"/>
                </a:solidFill>
                <a:latin typeface="+mn-lt"/>
              </a:rPr>
              <a:t>Academic Effort </a:t>
            </a:r>
          </a:p>
        </p:txBody>
      </p:sp>
    </p:spTree>
    <p:extLst>
      <p:ext uri="{BB962C8B-B14F-4D97-AF65-F5344CB8AC3E}">
        <p14:creationId xmlns:p14="http://schemas.microsoft.com/office/powerpoint/2010/main" val="607854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FFC000"/>
                </a:solidFill>
              </a:rPr>
              <a:t>CPEC Long Term Plan</a:t>
            </a:r>
          </a:p>
        </p:txBody>
      </p:sp>
      <p:sp>
        <p:nvSpPr>
          <p:cNvPr id="3" name="Content Placeholder 2"/>
          <p:cNvSpPr>
            <a:spLocks noGrp="1"/>
          </p:cNvSpPr>
          <p:nvPr>
            <p:ph idx="1"/>
          </p:nvPr>
        </p:nvSpPr>
        <p:spPr>
          <a:xfrm>
            <a:off x="834370" y="1366708"/>
            <a:ext cx="10582182" cy="4395151"/>
          </a:xfrm>
        </p:spPr>
        <p:txBody>
          <a:bodyPr>
            <a:noAutofit/>
          </a:bodyPr>
          <a:lstStyle/>
          <a:p>
            <a:pPr marL="879104" lvl="2" indent="-825687" algn="just">
              <a:buAutoNum type="arabicParenBoth"/>
            </a:pPr>
            <a:r>
              <a:rPr lang="en-US" sz="2800" b="1" dirty="0" smtClean="0">
                <a:solidFill>
                  <a:srgbClr val="00B0F0"/>
                </a:solidFill>
                <a:latin typeface="Century Gothic" panose="020B0502020202020204" pitchFamily="34" charset="0"/>
              </a:rPr>
              <a:t>Connectivity, </a:t>
            </a:r>
            <a:r>
              <a:rPr lang="en-US" sz="2800" b="1" dirty="0" smtClean="0">
                <a:solidFill>
                  <a:srgbClr val="FFC000"/>
                </a:solidFill>
                <a:latin typeface="Century Gothic" panose="020B0502020202020204" pitchFamily="34" charset="0"/>
              </a:rPr>
              <a:t>including </a:t>
            </a:r>
            <a:r>
              <a:rPr lang="en-US" sz="2800" b="1" dirty="0">
                <a:solidFill>
                  <a:srgbClr val="FFC000"/>
                </a:solidFill>
                <a:latin typeface="Century Gothic" panose="020B0502020202020204" pitchFamily="34" charset="0"/>
              </a:rPr>
              <a:t>infrastructure, for </a:t>
            </a:r>
            <a:r>
              <a:rPr lang="en-US" sz="2800" b="1" dirty="0" smtClean="0">
                <a:solidFill>
                  <a:srgbClr val="FFC000"/>
                </a:solidFill>
                <a:latin typeface="Century Gothic" panose="020B0502020202020204" pitchFamily="34" charset="0"/>
              </a:rPr>
              <a:t>integrated </a:t>
            </a:r>
            <a:r>
              <a:rPr lang="ar-SA" sz="2800" b="1" dirty="0" smtClean="0">
                <a:solidFill>
                  <a:srgbClr val="FFC000"/>
                </a:solidFill>
                <a:latin typeface="Century Gothic" panose="020B0502020202020204" pitchFamily="34" charset="0"/>
              </a:rPr>
              <a:t>‎</a:t>
            </a:r>
            <a:r>
              <a:rPr lang="en-US" sz="2800" b="1" dirty="0">
                <a:solidFill>
                  <a:srgbClr val="FFC000"/>
                </a:solidFill>
                <a:latin typeface="Century Gothic" panose="020B0502020202020204" pitchFamily="34" charset="0"/>
              </a:rPr>
              <a:t>transport </a:t>
            </a:r>
            <a:r>
              <a:rPr lang="ar-SA" sz="2800" b="1" dirty="0">
                <a:solidFill>
                  <a:srgbClr val="FFC000"/>
                </a:solidFill>
                <a:latin typeface="Century Gothic" panose="020B0502020202020204" pitchFamily="34" charset="0"/>
              </a:rPr>
              <a:t>‎</a:t>
            </a:r>
            <a:r>
              <a:rPr lang="en-US" sz="2800" b="1" dirty="0">
                <a:solidFill>
                  <a:srgbClr val="FFC000"/>
                </a:solidFill>
                <a:latin typeface="Century Gothic" panose="020B0502020202020204" pitchFamily="34" charset="0"/>
              </a:rPr>
              <a:t>system and establishment of digital corridor, </a:t>
            </a:r>
          </a:p>
          <a:p>
            <a:pPr marL="879104" lvl="2" indent="-825687">
              <a:buAutoNum type="arabicParenBoth"/>
            </a:pPr>
            <a:r>
              <a:rPr lang="en-US" sz="2800" b="1" dirty="0">
                <a:solidFill>
                  <a:srgbClr val="00B0F0"/>
                </a:solidFill>
                <a:latin typeface="Century Gothic" panose="020B0502020202020204" pitchFamily="34" charset="0"/>
              </a:rPr>
              <a:t>Energy</a:t>
            </a:r>
            <a:r>
              <a:rPr lang="en-US" sz="2800" b="1" dirty="0">
                <a:solidFill>
                  <a:srgbClr val="FFC000"/>
                </a:solidFill>
                <a:latin typeface="Century Gothic" panose="020B0502020202020204" pitchFamily="34" charset="0"/>
              </a:rPr>
              <a:t>-related infrastructure,</a:t>
            </a:r>
          </a:p>
          <a:p>
            <a:pPr marL="879104" lvl="2" indent="-825687">
              <a:buAutoNum type="arabicParenBoth"/>
            </a:pPr>
            <a:r>
              <a:rPr lang="en-US" sz="2800" b="1" dirty="0">
                <a:solidFill>
                  <a:srgbClr val="FFC000"/>
                </a:solidFill>
                <a:latin typeface="Century Gothic" panose="020B0502020202020204" pitchFamily="34" charset="0"/>
              </a:rPr>
              <a:t>Trade &amp; </a:t>
            </a:r>
            <a:r>
              <a:rPr lang="en-US" sz="2800" b="1" dirty="0">
                <a:solidFill>
                  <a:srgbClr val="00B0F0"/>
                </a:solidFill>
                <a:latin typeface="Century Gothic" panose="020B0502020202020204" pitchFamily="34" charset="0"/>
              </a:rPr>
              <a:t>industrial parks,</a:t>
            </a:r>
          </a:p>
          <a:p>
            <a:pPr marL="879104" lvl="2" indent="-825687">
              <a:buAutoNum type="arabicParenBoth"/>
            </a:pPr>
            <a:r>
              <a:rPr lang="en-US" sz="2800" b="1" dirty="0" smtClean="0">
                <a:solidFill>
                  <a:srgbClr val="00B0F0"/>
                </a:solidFill>
                <a:latin typeface="Century Gothic" panose="020B0502020202020204" pitchFamily="34" charset="0"/>
              </a:rPr>
              <a:t>Agriculture </a:t>
            </a:r>
            <a:r>
              <a:rPr lang="en-US" sz="2800" b="1" dirty="0">
                <a:solidFill>
                  <a:srgbClr val="FFC000"/>
                </a:solidFill>
                <a:latin typeface="Century Gothic" panose="020B0502020202020204" pitchFamily="34" charset="0"/>
              </a:rPr>
              <a:t>&amp; poverty alleviation,</a:t>
            </a:r>
          </a:p>
          <a:p>
            <a:pPr marL="879104" lvl="2" indent="-825687">
              <a:buAutoNum type="arabicParenBoth"/>
            </a:pPr>
            <a:r>
              <a:rPr lang="en-US" sz="2800" b="1" dirty="0">
                <a:solidFill>
                  <a:srgbClr val="00B0F0"/>
                </a:solidFill>
                <a:latin typeface="Century Gothic" panose="020B0502020202020204" pitchFamily="34" charset="0"/>
              </a:rPr>
              <a:t>Tourism </a:t>
            </a:r>
            <a:r>
              <a:rPr lang="en-US" sz="2800" b="1" dirty="0">
                <a:solidFill>
                  <a:srgbClr val="FFC000"/>
                </a:solidFill>
                <a:latin typeface="Century Gothic" panose="020B0502020202020204" pitchFamily="34" charset="0"/>
              </a:rPr>
              <a:t>and development of </a:t>
            </a:r>
            <a:r>
              <a:rPr lang="en-US" sz="2800" b="1" dirty="0">
                <a:solidFill>
                  <a:srgbClr val="00B0F0"/>
                </a:solidFill>
                <a:latin typeface="Century Gothic" panose="020B0502020202020204" pitchFamily="34" charset="0"/>
              </a:rPr>
              <a:t>ocean </a:t>
            </a:r>
            <a:r>
              <a:rPr lang="en-US" sz="2800" b="1" dirty="0" smtClean="0">
                <a:solidFill>
                  <a:srgbClr val="00B0F0"/>
                </a:solidFill>
                <a:latin typeface="Century Gothic" panose="020B0502020202020204" pitchFamily="34" charset="0"/>
              </a:rPr>
              <a:t>economy</a:t>
            </a:r>
            <a:endParaRPr lang="en-US" sz="2800" b="1" dirty="0">
              <a:solidFill>
                <a:srgbClr val="FFC000"/>
              </a:solidFill>
              <a:latin typeface="Century Gothic" panose="020B0502020202020204" pitchFamily="34" charset="0"/>
            </a:endParaRPr>
          </a:p>
          <a:p>
            <a:pPr marL="879104" lvl="2" indent="-825687">
              <a:buAutoNum type="arabicParenBoth"/>
            </a:pPr>
            <a:r>
              <a:rPr lang="en-US" sz="2800" b="1" dirty="0">
                <a:solidFill>
                  <a:srgbClr val="FFC000"/>
                </a:solidFill>
                <a:latin typeface="Century Gothic" panose="020B0502020202020204" pitchFamily="34" charset="0"/>
              </a:rPr>
              <a:t>Cooperation in areas concerning people’s </a:t>
            </a:r>
            <a:r>
              <a:rPr lang="en-US" sz="2800" b="1" dirty="0">
                <a:solidFill>
                  <a:srgbClr val="00B0F0"/>
                </a:solidFill>
                <a:latin typeface="Century Gothic" panose="020B0502020202020204" pitchFamily="34" charset="0"/>
              </a:rPr>
              <a:t>livelihood </a:t>
            </a:r>
            <a:r>
              <a:rPr lang="en-US" sz="2800" b="1" dirty="0">
                <a:solidFill>
                  <a:srgbClr val="FFC000"/>
                </a:solidFill>
                <a:latin typeface="Century Gothic" panose="020B0502020202020204" pitchFamily="34" charset="0"/>
              </a:rPr>
              <a:t>&amp; non-governmental exchanges and</a:t>
            </a:r>
          </a:p>
          <a:p>
            <a:pPr marL="879104" lvl="2" indent="-825687">
              <a:buAutoNum type="arabicParenBoth"/>
            </a:pPr>
            <a:r>
              <a:rPr lang="en-US" sz="2800" b="1" dirty="0">
                <a:solidFill>
                  <a:srgbClr val="00B0F0"/>
                </a:solidFill>
                <a:latin typeface="Century Gothic" panose="020B0502020202020204" pitchFamily="34" charset="0"/>
              </a:rPr>
              <a:t>Financial cooperation </a:t>
            </a:r>
            <a:r>
              <a:rPr lang="en-US" sz="2800" b="1" dirty="0">
                <a:solidFill>
                  <a:srgbClr val="FFC000"/>
                </a:solidFill>
                <a:latin typeface="Century Gothic" panose="020B0502020202020204" pitchFamily="34" charset="0"/>
              </a:rPr>
              <a:t>and border management.</a:t>
            </a:r>
          </a:p>
          <a:p>
            <a:endParaRPr lang="en-US" sz="2800" b="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283C2EE3-80F9-4D17-8247-CAE81867CC1C}" type="slidenum">
              <a:rPr lang="en-US" smtClean="0"/>
              <a:t>11</a:t>
            </a:fld>
            <a:endParaRPr lang="en-US"/>
          </a:p>
        </p:txBody>
      </p:sp>
    </p:spTree>
    <p:extLst>
      <p:ext uri="{BB962C8B-B14F-4D97-AF65-F5344CB8AC3E}">
        <p14:creationId xmlns:p14="http://schemas.microsoft.com/office/powerpoint/2010/main" val="984013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90364" y="1438835"/>
            <a:ext cx="8438847" cy="4987239"/>
          </a:xfrm>
          <a:prstGeom prst="rect">
            <a:avLst/>
          </a:prstGeom>
        </p:spPr>
      </p:pic>
      <p:sp>
        <p:nvSpPr>
          <p:cNvPr id="7" name="Rectangle 6"/>
          <p:cNvSpPr/>
          <p:nvPr/>
        </p:nvSpPr>
        <p:spPr>
          <a:xfrm>
            <a:off x="470648" y="3226856"/>
            <a:ext cx="3025588" cy="1692771"/>
          </a:xfrm>
          <a:prstGeom prst="rect">
            <a:avLst/>
          </a:prstGeom>
        </p:spPr>
        <p:txBody>
          <a:bodyPr wrap="square">
            <a:spAutoFit/>
          </a:bodyPr>
          <a:lstStyle/>
          <a:p>
            <a:pPr algn="ctr"/>
            <a:r>
              <a:rPr lang="en-US" sz="2800" b="1" dirty="0"/>
              <a:t>“Connectivity is destiny” </a:t>
            </a:r>
          </a:p>
          <a:p>
            <a:pPr algn="ctr"/>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800" b="1" dirty="0">
                <a:solidFill>
                  <a:srgbClr val="FFFF00"/>
                </a:solidFill>
              </a:rPr>
              <a:t>Parag Khanna</a:t>
            </a:r>
          </a:p>
        </p:txBody>
      </p:sp>
      <p:sp>
        <p:nvSpPr>
          <p:cNvPr id="4" name="Title 1"/>
          <p:cNvSpPr txBox="1">
            <a:spLocks noGrp="1"/>
          </p:cNvSpPr>
          <p:nvPr>
            <p:ph type="title"/>
          </p:nvPr>
        </p:nvSpPr>
        <p:spPr>
          <a:xfrm>
            <a:off x="269592" y="0"/>
            <a:ext cx="10568736" cy="1438835"/>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400" b="1" dirty="0">
                <a:solidFill>
                  <a:srgbClr val="FFC000"/>
                </a:solidFill>
                <a:latin typeface="+mn-lt"/>
              </a:rPr>
              <a:t>CPEC Long Term Plan </a:t>
            </a:r>
            <a:r>
              <a:rPr lang="en-US" sz="4400" b="1" dirty="0" smtClean="0">
                <a:solidFill>
                  <a:srgbClr val="FFC000"/>
                </a:solidFill>
                <a:latin typeface="+mn-lt"/>
              </a:rPr>
              <a:t>and </a:t>
            </a:r>
            <a:br>
              <a:rPr lang="en-US" sz="4400" b="1" dirty="0" smtClean="0">
                <a:solidFill>
                  <a:srgbClr val="FFC000"/>
                </a:solidFill>
                <a:latin typeface="+mn-lt"/>
              </a:rPr>
            </a:br>
            <a:r>
              <a:rPr lang="en-US" sz="4400" b="1" dirty="0" smtClean="0">
                <a:solidFill>
                  <a:srgbClr val="FFC000"/>
                </a:solidFill>
                <a:latin typeface="+mn-lt"/>
              </a:rPr>
              <a:t>Supportive </a:t>
            </a:r>
            <a:r>
              <a:rPr lang="en-US" sz="4400" b="1" dirty="0">
                <a:solidFill>
                  <a:srgbClr val="FFC000"/>
                </a:solidFill>
                <a:latin typeface="+mn-lt"/>
              </a:rPr>
              <a:t>Academic Effort </a:t>
            </a:r>
          </a:p>
        </p:txBody>
      </p:sp>
    </p:spTree>
    <p:extLst>
      <p:ext uri="{BB962C8B-B14F-4D97-AF65-F5344CB8AC3E}">
        <p14:creationId xmlns:p14="http://schemas.microsoft.com/office/powerpoint/2010/main" val="4074667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1681455" y="154039"/>
            <a:ext cx="8167973" cy="456496"/>
          </a:xfrm>
          <a:ln>
            <a:noFill/>
            <a:miter lim="800000"/>
            <a:headEnd/>
            <a:tailEnd/>
          </a:ln>
        </p:spPr>
        <p:txBody>
          <a:bodyPr>
            <a:noAutofit/>
          </a:bodyPr>
          <a:lstStyle/>
          <a:p>
            <a:pPr algn="ctr"/>
            <a:r>
              <a:rPr lang="en-US" altLang="en-US" sz="3461" b="1" dirty="0">
                <a:solidFill>
                  <a:srgbClr val="FFFF00"/>
                </a:solidFill>
              </a:rPr>
              <a:t>CPEC: Spatial Layout </a:t>
            </a:r>
            <a:r>
              <a:rPr lang="en-US" altLang="en-US" sz="3461" b="1" dirty="0">
                <a:solidFill>
                  <a:srgbClr val="FFFF00"/>
                </a:solidFill>
              </a:rPr>
              <a:t>(LTP</a:t>
            </a:r>
            <a:r>
              <a:rPr lang="en-US" altLang="en-US" sz="3461" b="1" dirty="0">
                <a:solidFill>
                  <a:srgbClr val="FFFF00"/>
                </a:solidFill>
              </a:rPr>
              <a:t>)</a:t>
            </a:r>
            <a:endParaRPr lang="en-US" altLang="en-US" sz="1538" dirty="0">
              <a:solidFill>
                <a:srgbClr val="FFFF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
        <p:nvSpPr>
          <p:cNvPr id="399363" name="Rectangle 3"/>
          <p:cNvSpPr>
            <a:spLocks noChangeArrowheads="1"/>
          </p:cNvSpPr>
          <p:nvPr/>
        </p:nvSpPr>
        <p:spPr bwMode="auto">
          <a:xfrm>
            <a:off x="4204937" y="3059012"/>
            <a:ext cx="3658803" cy="135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400" b="1">
                <a:solidFill>
                  <a:schemeClr val="tx1"/>
                </a:solidFill>
                <a:latin typeface="Arial" panose="020B0604020202020204" pitchFamily="34" charset="0"/>
              </a:defRPr>
            </a:lvl4pPr>
            <a:lvl5pPr marL="2057400" indent="-228600">
              <a:spcBef>
                <a:spcPct val="20000"/>
              </a:spcBef>
              <a:buChar char="»"/>
              <a:defRPr sz="24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defRPr>
            </a:lvl9pPr>
          </a:lstStyle>
          <a:p>
            <a:pPr algn="ctr" eaLnBrk="1" hangingPunct="1">
              <a:spcBef>
                <a:spcPct val="0"/>
              </a:spcBef>
              <a:buFontTx/>
              <a:buNone/>
            </a:pPr>
            <a:r>
              <a:rPr lang="en-US" altLang="en-US" sz="1942">
                <a:solidFill>
                  <a:srgbClr val="FFFFFF"/>
                </a:solidFill>
              </a:rPr>
              <a:t> </a:t>
            </a:r>
          </a:p>
          <a:p>
            <a:pPr algn="ctr" eaLnBrk="1" hangingPunct="1">
              <a:spcBef>
                <a:spcPct val="0"/>
              </a:spcBef>
              <a:buFontTx/>
              <a:buNone/>
            </a:pPr>
            <a:endParaRPr lang="en-US" altLang="en-US" sz="863">
              <a:solidFill>
                <a:srgbClr val="FFFFFF"/>
              </a:solidFill>
            </a:endParaRPr>
          </a:p>
          <a:p>
            <a:pPr algn="ctr" eaLnBrk="1" hangingPunct="1">
              <a:spcBef>
                <a:spcPct val="0"/>
              </a:spcBef>
              <a:buFontTx/>
              <a:buNone/>
            </a:pPr>
            <a:endParaRPr lang="en-US" altLang="en-US" sz="863">
              <a:solidFill>
                <a:srgbClr val="FFFFFF"/>
              </a:solidFill>
            </a:endParaRPr>
          </a:p>
          <a:p>
            <a:pPr algn="ctr" eaLnBrk="1" hangingPunct="1">
              <a:spcBef>
                <a:spcPct val="0"/>
              </a:spcBef>
              <a:buFontTx/>
              <a:buNone/>
            </a:pPr>
            <a:endParaRPr lang="en-US" altLang="en-US" sz="863">
              <a:solidFill>
                <a:srgbClr val="FFFFFF"/>
              </a:solidFill>
            </a:endParaRPr>
          </a:p>
          <a:p>
            <a:pPr algn="ctr" eaLnBrk="1" hangingPunct="1">
              <a:spcBef>
                <a:spcPct val="0"/>
              </a:spcBef>
              <a:buFontTx/>
              <a:buNone/>
            </a:pPr>
            <a:endParaRPr lang="en-US" altLang="en-US" sz="863">
              <a:solidFill>
                <a:srgbClr val="FFFFFF"/>
              </a:solidFill>
            </a:endParaRPr>
          </a:p>
          <a:p>
            <a:pPr algn="ctr" eaLnBrk="1" hangingPunct="1">
              <a:spcBef>
                <a:spcPct val="0"/>
              </a:spcBef>
              <a:buFontTx/>
              <a:buNone/>
            </a:pPr>
            <a:endParaRPr lang="en-US" altLang="en-US" sz="863">
              <a:solidFill>
                <a:srgbClr val="FFFFFF"/>
              </a:solidFill>
            </a:endParaRPr>
          </a:p>
          <a:p>
            <a:pPr algn="ctr" eaLnBrk="1" hangingPunct="1">
              <a:spcBef>
                <a:spcPct val="0"/>
              </a:spcBef>
              <a:buFontTx/>
              <a:buNone/>
            </a:pPr>
            <a:endParaRPr lang="en-US" altLang="en-US" sz="1942">
              <a:solidFill>
                <a:srgbClr val="FFFFFF"/>
              </a:solidFill>
            </a:endParaRPr>
          </a:p>
        </p:txBody>
      </p:sp>
      <p:pic>
        <p:nvPicPr>
          <p:cNvPr id="399364" name="图片 4" descr="Figure 6--Spatial layout of CP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456" y="610535"/>
            <a:ext cx="8301958" cy="622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4428765" y="4450063"/>
            <a:ext cx="557327" cy="789202"/>
          </a:xfrm>
          <a:prstGeom prst="straightConnector1">
            <a:avLst/>
          </a:prstGeom>
          <a:ln w="76200" cmpd="dbl">
            <a:solidFill>
              <a:schemeClr val="accent1">
                <a:lumMod val="50000"/>
              </a:schemeClr>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078098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22F896-40B5-4ADD-8801-0D06FADFA095}" type="slidenum">
              <a:rPr lang="en-US" smtClean="0"/>
              <a:t>14</a:t>
            </a:fld>
            <a:endParaRPr lang="en-US" dirty="0"/>
          </a:p>
        </p:txBody>
      </p:sp>
      <p:pic>
        <p:nvPicPr>
          <p:cNvPr id="1028" name="Picture 4" descr="http://cpec.gov.pk/brain/public/uploads/maps/Highway-Network-of-cp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006" y="29978"/>
            <a:ext cx="8877954" cy="668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619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22F896-40B5-4ADD-8801-0D06FADFA095}" type="slidenum">
              <a:rPr lang="en-US" smtClean="0"/>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469" y="251197"/>
            <a:ext cx="7534954" cy="6606803"/>
          </a:xfrm>
          <a:prstGeom prst="rect">
            <a:avLst/>
          </a:prstGeom>
        </p:spPr>
      </p:pic>
      <p:sp>
        <p:nvSpPr>
          <p:cNvPr id="9" name="Title 2"/>
          <p:cNvSpPr>
            <a:spLocks noGrp="1"/>
          </p:cNvSpPr>
          <p:nvPr>
            <p:ph type="title"/>
          </p:nvPr>
        </p:nvSpPr>
        <p:spPr>
          <a:xfrm>
            <a:off x="2470340" y="0"/>
            <a:ext cx="6385707" cy="1172256"/>
          </a:xfrm>
        </p:spPr>
        <p:txBody>
          <a:bodyPr>
            <a:noAutofit/>
          </a:bodyPr>
          <a:lstStyle/>
          <a:p>
            <a:pPr algn="ctr"/>
            <a:r>
              <a:rPr lang="en-US" sz="3461" b="1" dirty="0">
                <a:solidFill>
                  <a:schemeClr val="bg1"/>
                </a:solidFill>
              </a:rPr>
              <a:t>CPEC Railway Infrastructure</a:t>
            </a:r>
            <a:endParaRPr lang="en-US" sz="3461" b="1" dirty="0">
              <a:solidFill>
                <a:schemeClr val="bg1"/>
              </a:solidFill>
            </a:endParaRPr>
          </a:p>
        </p:txBody>
      </p:sp>
    </p:spTree>
    <p:extLst>
      <p:ext uri="{BB962C8B-B14F-4D97-AF65-F5344CB8AC3E}">
        <p14:creationId xmlns:p14="http://schemas.microsoft.com/office/powerpoint/2010/main" val="3071873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249223" y="162170"/>
            <a:ext cx="11693554" cy="475953"/>
          </a:xfrm>
          <a:noFill/>
          <a:ln>
            <a:noFill/>
            <a:miter lim="800000"/>
            <a:headEnd/>
            <a:tailEnd/>
          </a:ln>
        </p:spPr>
        <p:txBody>
          <a:bodyPr>
            <a:noAutofit/>
          </a:bodyPr>
          <a:lstStyle/>
          <a:p>
            <a:pPr algn="ctr"/>
            <a:r>
              <a:rPr lang="en-US" altLang="en-US" sz="4615" b="1" dirty="0">
                <a:solidFill>
                  <a:srgbClr val="FFFF00"/>
                </a:solidFill>
                <a:hlinkClick r:id="rId3" action="ppaction://hlinksldjump"/>
              </a:rPr>
              <a:t>EEZ</a:t>
            </a:r>
            <a:r>
              <a:rPr lang="en-US" altLang="en-US" sz="4615" b="1" dirty="0">
                <a:solidFill>
                  <a:srgbClr val="FFFF00"/>
                </a:solidFill>
              </a:rPr>
              <a:t> &amp; Coastal </a:t>
            </a:r>
            <a:r>
              <a:rPr lang="en-US" altLang="en-US" sz="4615" b="1" dirty="0">
                <a:solidFill>
                  <a:srgbClr val="FFFF00"/>
                </a:solidFill>
              </a:rPr>
              <a:t>Tourism Development </a:t>
            </a:r>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
        <p:nvSpPr>
          <p:cNvPr id="395267" name="Rectangle 3"/>
          <p:cNvSpPr>
            <a:spLocks noChangeArrowheads="1"/>
          </p:cNvSpPr>
          <p:nvPr/>
        </p:nvSpPr>
        <p:spPr bwMode="auto">
          <a:xfrm>
            <a:off x="4121649" y="3516511"/>
            <a:ext cx="7050881" cy="6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400" b="1">
                <a:solidFill>
                  <a:schemeClr val="tx1"/>
                </a:solidFill>
                <a:latin typeface="Arial" panose="020B0604020202020204" pitchFamily="34" charset="0"/>
              </a:defRPr>
            </a:lvl4pPr>
            <a:lvl5pPr marL="2057400" indent="-228600">
              <a:spcBef>
                <a:spcPct val="20000"/>
              </a:spcBef>
              <a:buChar char="»"/>
              <a:defRPr sz="24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defRPr>
            </a:lvl9pPr>
          </a:lstStyle>
          <a:p>
            <a:pPr algn="ctr" eaLnBrk="1" hangingPunct="1">
              <a:spcBef>
                <a:spcPct val="0"/>
              </a:spcBef>
              <a:buFontTx/>
              <a:buNone/>
            </a:pPr>
            <a:endParaRPr lang="en-US" altLang="en-US" sz="900">
              <a:solidFill>
                <a:srgbClr val="FFFFFF"/>
              </a:solidFill>
            </a:endParaRPr>
          </a:p>
          <a:p>
            <a:pPr algn="ctr" eaLnBrk="1" hangingPunct="1">
              <a:spcBef>
                <a:spcPct val="0"/>
              </a:spcBef>
              <a:buFontTx/>
              <a:buNone/>
            </a:pPr>
            <a:endParaRPr lang="en-US" altLang="en-US" sz="900">
              <a:solidFill>
                <a:srgbClr val="FFFFFF"/>
              </a:solidFill>
            </a:endParaRPr>
          </a:p>
          <a:p>
            <a:pPr algn="ctr" eaLnBrk="1" hangingPunct="1">
              <a:spcBef>
                <a:spcPct val="0"/>
              </a:spcBef>
              <a:buFontTx/>
              <a:buNone/>
            </a:pPr>
            <a:endParaRPr lang="en-US" altLang="en-US" sz="2025">
              <a:solidFill>
                <a:srgbClr val="FFFFFF"/>
              </a:solidFill>
            </a:endParaRPr>
          </a:p>
        </p:txBody>
      </p:sp>
      <p:pic>
        <p:nvPicPr>
          <p:cNvPr id="1026" name="Picture 2" descr="Image result for coastal area of pakistan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727" y="680810"/>
            <a:ext cx="8883018" cy="60689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70617" y="6221971"/>
            <a:ext cx="1623124" cy="432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1" b="1" dirty="0">
                <a:solidFill>
                  <a:schemeClr val="bg1"/>
                </a:solidFill>
              </a:rPr>
              <a:t>Keti</a:t>
            </a:r>
            <a:r>
              <a:rPr lang="en-US" sz="1731" b="1" dirty="0">
                <a:solidFill>
                  <a:schemeClr val="bg1"/>
                </a:solidFill>
              </a:rPr>
              <a:t> </a:t>
            </a:r>
            <a:r>
              <a:rPr lang="en-US" sz="1731" b="1" dirty="0">
                <a:solidFill>
                  <a:schemeClr val="bg1"/>
                </a:solidFill>
              </a:rPr>
              <a:t>Bandar</a:t>
            </a:r>
            <a:endParaRPr lang="en-US" sz="1731" b="1" dirty="0">
              <a:solidFill>
                <a:schemeClr val="bg1"/>
              </a:solidFill>
            </a:endParaRPr>
          </a:p>
        </p:txBody>
      </p:sp>
      <p:sp>
        <p:nvSpPr>
          <p:cNvPr id="8" name="Rectangle 7"/>
          <p:cNvSpPr/>
          <p:nvPr/>
        </p:nvSpPr>
        <p:spPr>
          <a:xfrm>
            <a:off x="7835067" y="4677750"/>
            <a:ext cx="1623124" cy="432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1" b="1" dirty="0">
                <a:solidFill>
                  <a:schemeClr val="bg1"/>
                </a:solidFill>
              </a:rPr>
              <a:t>Sonmiani </a:t>
            </a:r>
            <a:endParaRPr lang="en-US" sz="1731" b="1" dirty="0">
              <a:solidFill>
                <a:schemeClr val="bg1"/>
              </a:solidFill>
            </a:endParaRPr>
          </a:p>
        </p:txBody>
      </p:sp>
      <p:sp>
        <p:nvSpPr>
          <p:cNvPr id="9" name="Rectangle 8"/>
          <p:cNvSpPr/>
          <p:nvPr/>
        </p:nvSpPr>
        <p:spPr>
          <a:xfrm>
            <a:off x="3680322" y="5838734"/>
            <a:ext cx="2628559" cy="432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1" b="1" dirty="0">
                <a:solidFill>
                  <a:srgbClr val="FF0000"/>
                </a:solidFill>
              </a:rPr>
              <a:t>2 +1 + 5 </a:t>
            </a:r>
            <a:endParaRPr lang="en-US" sz="3461" b="1" dirty="0">
              <a:solidFill>
                <a:srgbClr val="FF0000"/>
              </a:solidFill>
            </a:endParaRPr>
          </a:p>
        </p:txBody>
      </p:sp>
      <p:sp>
        <p:nvSpPr>
          <p:cNvPr id="3" name="Oval 2"/>
          <p:cNvSpPr/>
          <p:nvPr/>
        </p:nvSpPr>
        <p:spPr>
          <a:xfrm>
            <a:off x="2846222" y="5045207"/>
            <a:ext cx="405779" cy="378729"/>
          </a:xfrm>
          <a:prstGeom prst="ellipse">
            <a:avLst/>
          </a:prstGeom>
          <a:solidFill>
            <a:schemeClr val="tx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1" dirty="0">
                <a:solidFill>
                  <a:schemeClr val="bg1"/>
                </a:solidFill>
              </a:rPr>
              <a:t>1</a:t>
            </a:r>
            <a:endParaRPr lang="en-US" sz="1731" dirty="0">
              <a:solidFill>
                <a:schemeClr val="bg1"/>
              </a:solidFill>
            </a:endParaRPr>
          </a:p>
        </p:txBody>
      </p:sp>
      <p:sp>
        <p:nvSpPr>
          <p:cNvPr id="11" name="Oval 10"/>
          <p:cNvSpPr/>
          <p:nvPr/>
        </p:nvSpPr>
        <p:spPr>
          <a:xfrm>
            <a:off x="4250675" y="5004629"/>
            <a:ext cx="394506" cy="349423"/>
          </a:xfrm>
          <a:prstGeom prst="ellipse">
            <a:avLst/>
          </a:prstGeom>
          <a:solidFill>
            <a:schemeClr val="tx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1" dirty="0">
                <a:solidFill>
                  <a:schemeClr val="bg1"/>
                </a:solidFill>
              </a:rPr>
              <a:t>2</a:t>
            </a:r>
          </a:p>
        </p:txBody>
      </p:sp>
      <p:sp>
        <p:nvSpPr>
          <p:cNvPr id="12" name="Oval 11"/>
          <p:cNvSpPr/>
          <p:nvPr/>
        </p:nvSpPr>
        <p:spPr>
          <a:xfrm>
            <a:off x="5371080" y="4991103"/>
            <a:ext cx="477918" cy="428325"/>
          </a:xfrm>
          <a:prstGeom prst="ellipse">
            <a:avLst/>
          </a:prstGeom>
          <a:solidFill>
            <a:schemeClr val="tx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1" dirty="0">
                <a:solidFill>
                  <a:schemeClr val="bg1"/>
                </a:solidFill>
              </a:rPr>
              <a:t>3</a:t>
            </a:r>
            <a:endParaRPr lang="en-US" sz="1731" dirty="0">
              <a:solidFill>
                <a:schemeClr val="bg1"/>
              </a:solidFill>
            </a:endParaRPr>
          </a:p>
        </p:txBody>
      </p:sp>
      <p:sp>
        <p:nvSpPr>
          <p:cNvPr id="13" name="Oval 12"/>
          <p:cNvSpPr/>
          <p:nvPr/>
        </p:nvSpPr>
        <p:spPr>
          <a:xfrm>
            <a:off x="7668250" y="4745380"/>
            <a:ext cx="477918" cy="428325"/>
          </a:xfrm>
          <a:prstGeom prst="ellipse">
            <a:avLst/>
          </a:prstGeom>
          <a:solidFill>
            <a:schemeClr val="tx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1" dirty="0">
                <a:solidFill>
                  <a:schemeClr val="bg1"/>
                </a:solidFill>
              </a:rPr>
              <a:t>4</a:t>
            </a:r>
            <a:endParaRPr lang="en-US" sz="1731" dirty="0">
              <a:solidFill>
                <a:schemeClr val="bg1"/>
              </a:solidFill>
            </a:endParaRPr>
          </a:p>
        </p:txBody>
      </p:sp>
      <p:sp>
        <p:nvSpPr>
          <p:cNvPr id="14" name="Oval 13"/>
          <p:cNvSpPr/>
          <p:nvPr/>
        </p:nvSpPr>
        <p:spPr>
          <a:xfrm>
            <a:off x="8409927" y="6258040"/>
            <a:ext cx="477918" cy="428325"/>
          </a:xfrm>
          <a:prstGeom prst="ellipse">
            <a:avLst/>
          </a:prstGeom>
          <a:solidFill>
            <a:schemeClr val="tx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1" dirty="0">
                <a:solidFill>
                  <a:schemeClr val="bg1"/>
                </a:solidFill>
              </a:rPr>
              <a:t>5</a:t>
            </a:r>
            <a:endParaRPr lang="en-US" sz="1731" dirty="0">
              <a:solidFill>
                <a:schemeClr val="bg1"/>
              </a:solidFill>
            </a:endParaRPr>
          </a:p>
        </p:txBody>
      </p:sp>
      <p:sp>
        <p:nvSpPr>
          <p:cNvPr id="24" name="Oval 23"/>
          <p:cNvSpPr/>
          <p:nvPr/>
        </p:nvSpPr>
        <p:spPr>
          <a:xfrm>
            <a:off x="2264600" y="4504472"/>
            <a:ext cx="8264402" cy="23535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1"/>
          </a:p>
        </p:txBody>
      </p:sp>
    </p:spTree>
    <p:extLst>
      <p:ext uri="{BB962C8B-B14F-4D97-AF65-F5344CB8AC3E}">
        <p14:creationId xmlns:p14="http://schemas.microsoft.com/office/powerpoint/2010/main" val="334694052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2162530"/>
            <a:ext cx="10944573" cy="4351338"/>
          </a:xfrm>
        </p:spPr>
        <p:txBody>
          <a:bodyPr>
            <a:noAutofit/>
          </a:bodyPr>
          <a:lstStyle/>
          <a:p>
            <a:pPr algn="just">
              <a:lnSpc>
                <a:spcPct val="150000"/>
              </a:lnSpc>
            </a:pPr>
            <a:r>
              <a:rPr lang="en-US" sz="2800" b="1" dirty="0" smtClean="0">
                <a:solidFill>
                  <a:schemeClr val="tx1"/>
                </a:solidFill>
              </a:rPr>
              <a:t>European </a:t>
            </a:r>
            <a:r>
              <a:rPr lang="en-US" sz="2800" b="1" dirty="0">
                <a:solidFill>
                  <a:schemeClr val="tx1"/>
                </a:solidFill>
              </a:rPr>
              <a:t>companies have software development in the United States, manufacturing in Asia, back-office work in the Middle East, and joint ventures with local partners for after-sale services, and insurance in every market they </a:t>
            </a:r>
            <a:r>
              <a:rPr lang="en-US" sz="2800" b="1" dirty="0" smtClean="0">
                <a:solidFill>
                  <a:schemeClr val="tx1"/>
                </a:solidFill>
              </a:rPr>
              <a:t>sell.</a:t>
            </a:r>
          </a:p>
          <a:p>
            <a:pPr algn="just">
              <a:lnSpc>
                <a:spcPct val="150000"/>
              </a:lnSpc>
            </a:pPr>
            <a:r>
              <a:rPr lang="en-US" sz="2800" b="1" dirty="0" smtClean="0">
                <a:solidFill>
                  <a:srgbClr val="00B0F0"/>
                </a:solidFill>
              </a:rPr>
              <a:t>Products of such hybrid value chain should carry the label: </a:t>
            </a:r>
            <a:r>
              <a:rPr lang="en-US" sz="2800" b="1" i="1" dirty="0" smtClean="0">
                <a:solidFill>
                  <a:srgbClr val="92D050"/>
                </a:solidFill>
              </a:rPr>
              <a:t>Made Everywhere</a:t>
            </a:r>
            <a:r>
              <a:rPr lang="en-US" sz="2800" b="1" i="1" dirty="0" smtClean="0">
                <a:solidFill>
                  <a:srgbClr val="00B0F0"/>
                </a:solidFill>
              </a:rPr>
              <a:t> (WTO Chief Economist, Patrick Low).</a:t>
            </a:r>
          </a:p>
          <a:p>
            <a:pPr marL="0" indent="0" algn="just">
              <a:lnSpc>
                <a:spcPct val="150000"/>
              </a:lnSpc>
              <a:buNone/>
            </a:pPr>
            <a:r>
              <a:rPr lang="en-US" sz="2800" b="1" i="1" dirty="0">
                <a:solidFill>
                  <a:srgbClr val="FFFF00"/>
                </a:solidFill>
              </a:rPr>
              <a:t>	</a:t>
            </a:r>
            <a:r>
              <a:rPr lang="en-US" sz="2800" b="1" i="1" dirty="0" smtClean="0">
                <a:solidFill>
                  <a:srgbClr val="FFFF00"/>
                </a:solidFill>
              </a:rPr>
              <a:t>		</a:t>
            </a:r>
          </a:p>
          <a:p>
            <a:pPr algn="just">
              <a:lnSpc>
                <a:spcPct val="150000"/>
              </a:lnSpc>
            </a:pPr>
            <a:endParaRPr lang="en-US" sz="2800" b="1" dirty="0"/>
          </a:p>
        </p:txBody>
      </p:sp>
      <p:sp>
        <p:nvSpPr>
          <p:cNvPr id="4" name="Slide Number Placeholder 3"/>
          <p:cNvSpPr>
            <a:spLocks noGrp="1"/>
          </p:cNvSpPr>
          <p:nvPr>
            <p:ph type="sldNum" sz="quarter" idx="12"/>
          </p:nvPr>
        </p:nvSpPr>
        <p:spPr/>
        <p:txBody>
          <a:bodyPr/>
          <a:lstStyle/>
          <a:p>
            <a:fld id="{4159CA36-5433-4AF7-9773-B9B7281EA8DF}" type="slidenum">
              <a:rPr lang="en-US" smtClean="0"/>
              <a:t>17</a:t>
            </a:fld>
            <a:endParaRPr lang="en-US"/>
          </a:p>
        </p:txBody>
      </p:sp>
      <p:sp>
        <p:nvSpPr>
          <p:cNvPr id="6" name="Title 1"/>
          <p:cNvSpPr txBox="1">
            <a:spLocks noGrp="1"/>
          </p:cNvSpPr>
          <p:nvPr>
            <p:ph type="title"/>
          </p:nvPr>
        </p:nvSpPr>
        <p:spPr>
          <a:xfrm>
            <a:off x="430956" y="295729"/>
            <a:ext cx="10568736" cy="1438835"/>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400" b="1" dirty="0">
                <a:solidFill>
                  <a:srgbClr val="FFC000"/>
                </a:solidFill>
                <a:latin typeface="+mn-lt"/>
              </a:rPr>
              <a:t>CPEC Long Term Plan </a:t>
            </a:r>
            <a:r>
              <a:rPr lang="en-US" sz="4400" b="1" dirty="0" smtClean="0">
                <a:solidFill>
                  <a:srgbClr val="FFC000"/>
                </a:solidFill>
                <a:latin typeface="+mn-lt"/>
              </a:rPr>
              <a:t>and </a:t>
            </a:r>
            <a:br>
              <a:rPr lang="en-US" sz="4400" b="1" dirty="0" smtClean="0">
                <a:solidFill>
                  <a:srgbClr val="FFC000"/>
                </a:solidFill>
                <a:latin typeface="+mn-lt"/>
              </a:rPr>
            </a:br>
            <a:r>
              <a:rPr lang="en-US" sz="4400" b="1" dirty="0" smtClean="0">
                <a:solidFill>
                  <a:srgbClr val="FFC000"/>
                </a:solidFill>
                <a:latin typeface="+mn-lt"/>
              </a:rPr>
              <a:t>Supportive </a:t>
            </a:r>
            <a:r>
              <a:rPr lang="en-US" sz="4400" b="1" dirty="0">
                <a:solidFill>
                  <a:srgbClr val="FFC000"/>
                </a:solidFill>
                <a:latin typeface="+mn-lt"/>
              </a:rPr>
              <a:t>Academic </a:t>
            </a:r>
            <a:r>
              <a:rPr lang="en-US" sz="4400" b="1" dirty="0" smtClean="0">
                <a:solidFill>
                  <a:srgbClr val="FFC000"/>
                </a:solidFill>
                <a:latin typeface="+mn-lt"/>
              </a:rPr>
              <a:t>Effort</a:t>
            </a:r>
            <a:br>
              <a:rPr lang="en-US" sz="4400" b="1" dirty="0" smtClean="0">
                <a:solidFill>
                  <a:srgbClr val="FFC000"/>
                </a:solidFill>
                <a:latin typeface="+mn-lt"/>
              </a:rPr>
            </a:br>
            <a:r>
              <a:rPr lang="en-US" sz="3200" b="1" dirty="0" smtClean="0">
                <a:solidFill>
                  <a:srgbClr val="92D050"/>
                </a:solidFill>
                <a:latin typeface="+mn-lt"/>
              </a:rPr>
              <a:t>Connectivity Value Chain and Business Education  </a:t>
            </a:r>
            <a:endParaRPr lang="en-US" sz="3200" b="1" dirty="0">
              <a:solidFill>
                <a:srgbClr val="92D050"/>
              </a:solidFill>
              <a:latin typeface="+mn-lt"/>
            </a:endParaRPr>
          </a:p>
        </p:txBody>
      </p:sp>
    </p:spTree>
    <p:extLst>
      <p:ext uri="{BB962C8B-B14F-4D97-AF65-F5344CB8AC3E}">
        <p14:creationId xmlns:p14="http://schemas.microsoft.com/office/powerpoint/2010/main" val="1734348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085" y="2208758"/>
            <a:ext cx="10233800" cy="3268889"/>
          </a:xfrm>
        </p:spPr>
        <p:txBody>
          <a:bodyPr>
            <a:noAutofit/>
          </a:bodyPr>
          <a:lstStyle/>
          <a:p>
            <a:pPr>
              <a:lnSpc>
                <a:spcPct val="150000"/>
              </a:lnSpc>
            </a:pPr>
            <a:r>
              <a:rPr lang="en-US" sz="2800" b="1" dirty="0">
                <a:solidFill>
                  <a:schemeClr val="tx1"/>
                </a:solidFill>
              </a:rPr>
              <a:t>In such a global value chain system, even the most advanced economies cannot create good </a:t>
            </a:r>
            <a:r>
              <a:rPr lang="en-US" sz="2800" b="1" dirty="0" smtClean="0">
                <a:solidFill>
                  <a:schemeClr val="tx1"/>
                </a:solidFill>
              </a:rPr>
              <a:t>exports </a:t>
            </a:r>
            <a:r>
              <a:rPr lang="en-US" sz="2800" b="1" dirty="0">
                <a:solidFill>
                  <a:schemeClr val="tx1"/>
                </a:solidFill>
              </a:rPr>
              <a:t>without good imports</a:t>
            </a:r>
            <a:r>
              <a:rPr lang="en-US" sz="2800" b="1" dirty="0" smtClean="0">
                <a:solidFill>
                  <a:schemeClr val="tx1"/>
                </a:solidFill>
              </a:rPr>
              <a:t>.</a:t>
            </a:r>
          </a:p>
          <a:p>
            <a:pPr>
              <a:lnSpc>
                <a:spcPct val="150000"/>
              </a:lnSpc>
            </a:pPr>
            <a:r>
              <a:rPr lang="en-US" sz="2800" b="1" dirty="0">
                <a:solidFill>
                  <a:srgbClr val="00B0F0"/>
                </a:solidFill>
              </a:rPr>
              <a:t>Eighty percent (80%) of world trade takes place within and among the supply chains of global multinational firms and their </a:t>
            </a:r>
            <a:r>
              <a:rPr lang="en-US" sz="2800" b="1" dirty="0" smtClean="0">
                <a:solidFill>
                  <a:srgbClr val="00B0F0"/>
                </a:solidFill>
              </a:rPr>
              <a:t>affiliates.</a:t>
            </a:r>
            <a:endParaRPr lang="en-US" sz="2800" b="1" dirty="0">
              <a:solidFill>
                <a:srgbClr val="00B0F0"/>
              </a:solidFill>
            </a:endParaRPr>
          </a:p>
          <a:p>
            <a:pPr>
              <a:lnSpc>
                <a:spcPct val="150000"/>
              </a:lnSpc>
            </a:pPr>
            <a:endParaRPr lang="en-US" sz="2800" b="1" dirty="0">
              <a:solidFill>
                <a:schemeClr val="tx1"/>
              </a:solidFill>
            </a:endParaRPr>
          </a:p>
        </p:txBody>
      </p:sp>
      <p:sp>
        <p:nvSpPr>
          <p:cNvPr id="4" name="Slide Number Placeholder 3"/>
          <p:cNvSpPr>
            <a:spLocks noGrp="1"/>
          </p:cNvSpPr>
          <p:nvPr>
            <p:ph type="sldNum" sz="quarter" idx="12"/>
          </p:nvPr>
        </p:nvSpPr>
        <p:spPr/>
        <p:txBody>
          <a:bodyPr/>
          <a:lstStyle/>
          <a:p>
            <a:fld id="{4159CA36-5433-4AF7-9773-B9B7281EA8DF}" type="slidenum">
              <a:rPr lang="en-US" smtClean="0"/>
              <a:t>18</a:t>
            </a:fld>
            <a:endParaRPr lang="en-US"/>
          </a:p>
        </p:txBody>
      </p:sp>
      <p:sp>
        <p:nvSpPr>
          <p:cNvPr id="7" name="Title 1"/>
          <p:cNvSpPr txBox="1">
            <a:spLocks noGrp="1"/>
          </p:cNvSpPr>
          <p:nvPr>
            <p:ph type="title"/>
          </p:nvPr>
        </p:nvSpPr>
        <p:spPr>
          <a:xfrm>
            <a:off x="430956" y="295729"/>
            <a:ext cx="10568736" cy="1438835"/>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400" b="1" dirty="0">
                <a:solidFill>
                  <a:srgbClr val="FFC000"/>
                </a:solidFill>
                <a:latin typeface="+mn-lt"/>
              </a:rPr>
              <a:t>CPEC Long Term Plan </a:t>
            </a:r>
            <a:r>
              <a:rPr lang="en-US" sz="4400" b="1" dirty="0" smtClean="0">
                <a:solidFill>
                  <a:srgbClr val="FFC000"/>
                </a:solidFill>
                <a:latin typeface="+mn-lt"/>
              </a:rPr>
              <a:t>and </a:t>
            </a:r>
            <a:br>
              <a:rPr lang="en-US" sz="4400" b="1" dirty="0" smtClean="0">
                <a:solidFill>
                  <a:srgbClr val="FFC000"/>
                </a:solidFill>
                <a:latin typeface="+mn-lt"/>
              </a:rPr>
            </a:br>
            <a:r>
              <a:rPr lang="en-US" sz="4400" b="1" dirty="0" smtClean="0">
                <a:solidFill>
                  <a:srgbClr val="FFC000"/>
                </a:solidFill>
                <a:latin typeface="+mn-lt"/>
              </a:rPr>
              <a:t>Supportive </a:t>
            </a:r>
            <a:r>
              <a:rPr lang="en-US" sz="4400" b="1" dirty="0">
                <a:solidFill>
                  <a:srgbClr val="FFC000"/>
                </a:solidFill>
                <a:latin typeface="+mn-lt"/>
              </a:rPr>
              <a:t>Academic </a:t>
            </a:r>
            <a:r>
              <a:rPr lang="en-US" sz="4400" b="1" dirty="0" smtClean="0">
                <a:solidFill>
                  <a:srgbClr val="FFC000"/>
                </a:solidFill>
                <a:latin typeface="+mn-lt"/>
              </a:rPr>
              <a:t>Effort</a:t>
            </a:r>
            <a:br>
              <a:rPr lang="en-US" sz="4400" b="1" dirty="0" smtClean="0">
                <a:solidFill>
                  <a:srgbClr val="FFC000"/>
                </a:solidFill>
                <a:latin typeface="+mn-lt"/>
              </a:rPr>
            </a:br>
            <a:r>
              <a:rPr lang="en-US" sz="3200" b="1" dirty="0" smtClean="0">
                <a:solidFill>
                  <a:srgbClr val="92D050"/>
                </a:solidFill>
                <a:latin typeface="+mn-lt"/>
              </a:rPr>
              <a:t>Connectivity Value Chain and Business Education  </a:t>
            </a:r>
            <a:endParaRPr lang="en-US" sz="3200" b="1" dirty="0">
              <a:solidFill>
                <a:srgbClr val="92D050"/>
              </a:solidFill>
              <a:latin typeface="+mn-lt"/>
            </a:endParaRPr>
          </a:p>
        </p:txBody>
      </p:sp>
    </p:spTree>
    <p:extLst>
      <p:ext uri="{BB962C8B-B14F-4D97-AF65-F5344CB8AC3E}">
        <p14:creationId xmlns:p14="http://schemas.microsoft.com/office/powerpoint/2010/main" val="3927421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48" y="2202872"/>
            <a:ext cx="11086516" cy="4212319"/>
          </a:xfrm>
        </p:spPr>
        <p:txBody>
          <a:bodyPr>
            <a:noAutofit/>
          </a:bodyPr>
          <a:lstStyle/>
          <a:p>
            <a:pPr algn="just"/>
            <a:r>
              <a:rPr lang="en-US" sz="3200" b="1" dirty="0">
                <a:solidFill>
                  <a:schemeClr val="tx1"/>
                </a:solidFill>
              </a:rPr>
              <a:t>Global services trade doubles every five years, because of which commerce is increasingly conducted more on digital </a:t>
            </a:r>
            <a:r>
              <a:rPr lang="en-US" sz="3200" b="1" dirty="0" smtClean="0">
                <a:solidFill>
                  <a:schemeClr val="tx1"/>
                </a:solidFill>
              </a:rPr>
              <a:t>waves </a:t>
            </a:r>
            <a:r>
              <a:rPr lang="en-US" sz="3200" b="1" dirty="0">
                <a:solidFill>
                  <a:schemeClr val="tx1"/>
                </a:solidFill>
              </a:rPr>
              <a:t>than across the ocean </a:t>
            </a:r>
            <a:r>
              <a:rPr lang="en-US" sz="3200" b="1" dirty="0" smtClean="0">
                <a:solidFill>
                  <a:schemeClr val="tx1"/>
                </a:solidFill>
              </a:rPr>
              <a:t>ones.</a:t>
            </a:r>
          </a:p>
          <a:p>
            <a:pPr algn="just"/>
            <a:endParaRPr lang="en-US" sz="900" b="1" dirty="0"/>
          </a:p>
          <a:p>
            <a:pPr algn="just"/>
            <a:r>
              <a:rPr lang="en-US" sz="3200" b="1" dirty="0" smtClean="0">
                <a:solidFill>
                  <a:srgbClr val="00B0F0"/>
                </a:solidFill>
              </a:rPr>
              <a:t>Services </a:t>
            </a:r>
            <a:r>
              <a:rPr lang="en-US" sz="3200" b="1" dirty="0">
                <a:solidFill>
                  <a:srgbClr val="00B0F0"/>
                </a:solidFill>
              </a:rPr>
              <a:t>account for more than 60% of the total value of world trade and more than half the world </a:t>
            </a:r>
            <a:r>
              <a:rPr lang="en-US" sz="3200" b="1" dirty="0" smtClean="0">
                <a:solidFill>
                  <a:srgbClr val="00B0F0"/>
                </a:solidFill>
              </a:rPr>
              <a:t>work-force.</a:t>
            </a:r>
          </a:p>
        </p:txBody>
      </p:sp>
      <p:sp>
        <p:nvSpPr>
          <p:cNvPr id="4" name="Slide Number Placeholder 3"/>
          <p:cNvSpPr>
            <a:spLocks noGrp="1"/>
          </p:cNvSpPr>
          <p:nvPr>
            <p:ph type="sldNum" sz="quarter" idx="12"/>
          </p:nvPr>
        </p:nvSpPr>
        <p:spPr/>
        <p:txBody>
          <a:bodyPr/>
          <a:lstStyle/>
          <a:p>
            <a:fld id="{4159CA36-5433-4AF7-9773-B9B7281EA8DF}" type="slidenum">
              <a:rPr lang="en-US" smtClean="0"/>
              <a:t>19</a:t>
            </a:fld>
            <a:endParaRPr lang="en-US"/>
          </a:p>
        </p:txBody>
      </p:sp>
      <p:sp>
        <p:nvSpPr>
          <p:cNvPr id="7" name="Title 1"/>
          <p:cNvSpPr txBox="1">
            <a:spLocks noGrp="1"/>
          </p:cNvSpPr>
          <p:nvPr>
            <p:ph type="title"/>
          </p:nvPr>
        </p:nvSpPr>
        <p:spPr>
          <a:xfrm>
            <a:off x="430956" y="295729"/>
            <a:ext cx="10568736" cy="1438835"/>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400" b="1" dirty="0">
                <a:solidFill>
                  <a:srgbClr val="FFC000"/>
                </a:solidFill>
                <a:latin typeface="+mn-lt"/>
              </a:rPr>
              <a:t>CPEC Long Term Plan </a:t>
            </a:r>
            <a:r>
              <a:rPr lang="en-US" sz="4400" b="1" dirty="0" smtClean="0">
                <a:solidFill>
                  <a:srgbClr val="FFC000"/>
                </a:solidFill>
                <a:latin typeface="+mn-lt"/>
              </a:rPr>
              <a:t>and </a:t>
            </a:r>
            <a:br>
              <a:rPr lang="en-US" sz="4400" b="1" dirty="0" smtClean="0">
                <a:solidFill>
                  <a:srgbClr val="FFC000"/>
                </a:solidFill>
                <a:latin typeface="+mn-lt"/>
              </a:rPr>
            </a:br>
            <a:r>
              <a:rPr lang="en-US" sz="4400" b="1" dirty="0" smtClean="0">
                <a:solidFill>
                  <a:srgbClr val="FFC000"/>
                </a:solidFill>
                <a:latin typeface="+mn-lt"/>
              </a:rPr>
              <a:t>Supportive </a:t>
            </a:r>
            <a:r>
              <a:rPr lang="en-US" sz="4400" b="1" dirty="0">
                <a:solidFill>
                  <a:srgbClr val="FFC000"/>
                </a:solidFill>
                <a:latin typeface="+mn-lt"/>
              </a:rPr>
              <a:t>Academic </a:t>
            </a:r>
            <a:r>
              <a:rPr lang="en-US" sz="4400" b="1" dirty="0" smtClean="0">
                <a:solidFill>
                  <a:srgbClr val="FFC000"/>
                </a:solidFill>
                <a:latin typeface="+mn-lt"/>
              </a:rPr>
              <a:t>Effort</a:t>
            </a:r>
            <a:br>
              <a:rPr lang="en-US" sz="4400" b="1" dirty="0" smtClean="0">
                <a:solidFill>
                  <a:srgbClr val="FFC000"/>
                </a:solidFill>
                <a:latin typeface="+mn-lt"/>
              </a:rPr>
            </a:br>
            <a:r>
              <a:rPr lang="en-US" sz="3200" b="1" dirty="0" smtClean="0">
                <a:solidFill>
                  <a:srgbClr val="92D050"/>
                </a:solidFill>
                <a:latin typeface="+mn-lt"/>
              </a:rPr>
              <a:t>Connectivity Value Chain and Business Education  </a:t>
            </a:r>
            <a:endParaRPr lang="en-US" sz="3200" b="1" dirty="0">
              <a:solidFill>
                <a:srgbClr val="92D050"/>
              </a:solidFill>
              <a:latin typeface="+mn-lt"/>
            </a:endParaRPr>
          </a:p>
        </p:txBody>
      </p:sp>
    </p:spTree>
    <p:extLst>
      <p:ext uri="{BB962C8B-B14F-4D97-AF65-F5344CB8AC3E}">
        <p14:creationId xmlns:p14="http://schemas.microsoft.com/office/powerpoint/2010/main" val="118928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111" y="1394415"/>
            <a:ext cx="11310642" cy="4195481"/>
          </a:xfrm>
        </p:spPr>
        <p:txBody>
          <a:bodyPr>
            <a:normAutofit/>
          </a:bodyPr>
          <a:lstStyle/>
          <a:p>
            <a:pPr marL="0" indent="0" algn="ctr">
              <a:buNone/>
            </a:pPr>
            <a:r>
              <a:rPr lang="en-US" sz="4000" b="1" dirty="0" smtClean="0">
                <a:solidFill>
                  <a:srgbClr val="92D050"/>
                </a:solidFill>
              </a:rPr>
              <a:t>Scope</a:t>
            </a:r>
          </a:p>
          <a:p>
            <a:r>
              <a:rPr lang="en-US" sz="3200" b="1" dirty="0" smtClean="0"/>
              <a:t>CPEC Consortium of Business Schools/ Universities</a:t>
            </a:r>
          </a:p>
          <a:p>
            <a:endParaRPr lang="en-US" sz="1200" b="1" dirty="0" smtClean="0"/>
          </a:p>
          <a:p>
            <a:r>
              <a:rPr lang="en-US" sz="3200" b="1" dirty="0" smtClean="0">
                <a:solidFill>
                  <a:srgbClr val="00B0F0"/>
                </a:solidFill>
              </a:rPr>
              <a:t>CPEC Long Term Plan and Supportive Academic Effort </a:t>
            </a:r>
          </a:p>
          <a:p>
            <a:endParaRPr lang="en-US" sz="1200" b="1" dirty="0"/>
          </a:p>
          <a:p>
            <a:r>
              <a:rPr lang="en-US" sz="3200" b="1" dirty="0" smtClean="0"/>
              <a:t>Looking East for Business Education </a:t>
            </a:r>
            <a:endParaRPr lang="en-US" sz="3200" dirty="0"/>
          </a:p>
        </p:txBody>
      </p:sp>
      <p:sp>
        <p:nvSpPr>
          <p:cNvPr id="4" name="Slide Number Placeholder 3"/>
          <p:cNvSpPr>
            <a:spLocks noGrp="1"/>
          </p:cNvSpPr>
          <p:nvPr>
            <p:ph type="sldNum" sz="quarter" idx="12"/>
          </p:nvPr>
        </p:nvSpPr>
        <p:spPr/>
        <p:txBody>
          <a:bodyPr/>
          <a:lstStyle/>
          <a:p>
            <a:fld id="{283C2EE3-80F9-4D17-8247-CAE81867CC1C}" type="slidenum">
              <a:rPr lang="en-US" smtClean="0"/>
              <a:t>2</a:t>
            </a:fld>
            <a:endParaRPr lang="en-US"/>
          </a:p>
        </p:txBody>
      </p:sp>
      <p:sp>
        <p:nvSpPr>
          <p:cNvPr id="5" name="Title 1"/>
          <p:cNvSpPr txBox="1">
            <a:spLocks/>
          </p:cNvSpPr>
          <p:nvPr/>
        </p:nvSpPr>
        <p:spPr>
          <a:xfrm>
            <a:off x="0" y="516627"/>
            <a:ext cx="11165847" cy="877788"/>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C000"/>
                </a:solidFill>
                <a:latin typeface="+mn-lt"/>
              </a:rPr>
              <a:t>Business </a:t>
            </a:r>
            <a:r>
              <a:rPr lang="en-US" sz="4000" b="1" dirty="0" smtClean="0">
                <a:solidFill>
                  <a:srgbClr val="FFC000"/>
                </a:solidFill>
                <a:latin typeface="+mn-lt"/>
              </a:rPr>
              <a:t>Education for CPEC</a:t>
            </a:r>
          </a:p>
          <a:p>
            <a:pPr algn="ctr"/>
            <a:endParaRPr lang="en-US" sz="4000" b="1" dirty="0">
              <a:solidFill>
                <a:srgbClr val="92D050"/>
              </a:solidFill>
              <a:latin typeface="+mn-lt"/>
            </a:endParaRPr>
          </a:p>
        </p:txBody>
      </p:sp>
    </p:spTree>
    <p:extLst>
      <p:ext uri="{BB962C8B-B14F-4D97-AF65-F5344CB8AC3E}">
        <p14:creationId xmlns:p14="http://schemas.microsoft.com/office/powerpoint/2010/main" val="29608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869" y="2590957"/>
            <a:ext cx="10593029" cy="3265714"/>
          </a:xfrm>
        </p:spPr>
        <p:txBody>
          <a:bodyPr>
            <a:noAutofit/>
          </a:bodyPr>
          <a:lstStyle/>
          <a:p>
            <a:r>
              <a:rPr lang="en-US" sz="3200" b="1" dirty="0" smtClean="0">
                <a:solidFill>
                  <a:schemeClr val="tx1"/>
                </a:solidFill>
              </a:rPr>
              <a:t>Technology </a:t>
            </a:r>
            <a:r>
              <a:rPr lang="en-US" sz="3200" b="1" dirty="0">
                <a:solidFill>
                  <a:schemeClr val="tx1"/>
                </a:solidFill>
              </a:rPr>
              <a:t>dose not eliminate supply </a:t>
            </a:r>
            <a:r>
              <a:rPr lang="en-US" sz="3200" b="1" dirty="0" smtClean="0">
                <a:solidFill>
                  <a:schemeClr val="tx1"/>
                </a:solidFill>
              </a:rPr>
              <a:t>chains; it </a:t>
            </a:r>
            <a:r>
              <a:rPr lang="en-US" sz="3200" b="1" dirty="0">
                <a:solidFill>
                  <a:schemeClr val="tx1"/>
                </a:solidFill>
              </a:rPr>
              <a:t>only morphs them. </a:t>
            </a:r>
            <a:endParaRPr lang="en-US" sz="3200" b="1" dirty="0" smtClean="0">
              <a:solidFill>
                <a:schemeClr val="tx1"/>
              </a:solidFill>
            </a:endParaRPr>
          </a:p>
          <a:p>
            <a:endParaRPr lang="en-US" sz="800" b="1" dirty="0"/>
          </a:p>
          <a:p>
            <a:r>
              <a:rPr lang="en-US" sz="3200" b="1" dirty="0" smtClean="0">
                <a:solidFill>
                  <a:srgbClr val="00B0F0"/>
                </a:solidFill>
              </a:rPr>
              <a:t>Manufacturing will have global dimensions no matter how radical the technology is. </a:t>
            </a:r>
            <a:endParaRPr lang="en-US" sz="3200" b="1" dirty="0">
              <a:solidFill>
                <a:srgbClr val="00B0F0"/>
              </a:solidFill>
            </a:endParaRPr>
          </a:p>
          <a:p>
            <a:pPr algn="just"/>
            <a:endParaRPr lang="en-US" sz="3200" b="1" dirty="0">
              <a:solidFill>
                <a:schemeClr val="tx1"/>
              </a:solidFill>
            </a:endParaRPr>
          </a:p>
        </p:txBody>
      </p:sp>
      <p:sp>
        <p:nvSpPr>
          <p:cNvPr id="4" name="Slide Number Placeholder 3"/>
          <p:cNvSpPr>
            <a:spLocks noGrp="1"/>
          </p:cNvSpPr>
          <p:nvPr>
            <p:ph type="sldNum" sz="quarter" idx="12"/>
          </p:nvPr>
        </p:nvSpPr>
        <p:spPr/>
        <p:txBody>
          <a:bodyPr/>
          <a:lstStyle/>
          <a:p>
            <a:fld id="{4159CA36-5433-4AF7-9773-B9B7281EA8DF}" type="slidenum">
              <a:rPr lang="en-US" smtClean="0"/>
              <a:t>20</a:t>
            </a:fld>
            <a:endParaRPr lang="en-US"/>
          </a:p>
        </p:txBody>
      </p:sp>
      <p:sp>
        <p:nvSpPr>
          <p:cNvPr id="2" name="Title 1"/>
          <p:cNvSpPr>
            <a:spLocks noGrp="1"/>
          </p:cNvSpPr>
          <p:nvPr>
            <p:ph type="title"/>
          </p:nvPr>
        </p:nvSpPr>
        <p:spPr/>
        <p:txBody>
          <a:bodyPr/>
          <a:lstStyle/>
          <a:p>
            <a:endParaRPr lang="en-US"/>
          </a:p>
        </p:txBody>
      </p:sp>
      <p:sp>
        <p:nvSpPr>
          <p:cNvPr id="7" name="Title 1"/>
          <p:cNvSpPr txBox="1">
            <a:spLocks/>
          </p:cNvSpPr>
          <p:nvPr/>
        </p:nvSpPr>
        <p:spPr>
          <a:xfrm>
            <a:off x="430956" y="295729"/>
            <a:ext cx="10568736" cy="1438835"/>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i="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smtClean="0">
                <a:solidFill>
                  <a:srgbClr val="FFC000"/>
                </a:solidFill>
                <a:latin typeface="+mn-lt"/>
              </a:rPr>
              <a:t>CPEC Long Term Plan and </a:t>
            </a:r>
            <a:br>
              <a:rPr lang="en-US" sz="4400" b="1" smtClean="0">
                <a:solidFill>
                  <a:srgbClr val="FFC000"/>
                </a:solidFill>
                <a:latin typeface="+mn-lt"/>
              </a:rPr>
            </a:br>
            <a:r>
              <a:rPr lang="en-US" sz="4400" b="1" smtClean="0">
                <a:solidFill>
                  <a:srgbClr val="FFC000"/>
                </a:solidFill>
                <a:latin typeface="+mn-lt"/>
              </a:rPr>
              <a:t>Supportive Academic Effort</a:t>
            </a:r>
            <a:br>
              <a:rPr lang="en-US" sz="4400" b="1" smtClean="0">
                <a:solidFill>
                  <a:srgbClr val="FFC000"/>
                </a:solidFill>
                <a:latin typeface="+mn-lt"/>
              </a:rPr>
            </a:br>
            <a:r>
              <a:rPr lang="en-US" sz="3200" b="1" smtClean="0">
                <a:solidFill>
                  <a:srgbClr val="92D050"/>
                </a:solidFill>
                <a:latin typeface="+mn-lt"/>
              </a:rPr>
              <a:t>Connectivity Value Chain and Business Education  </a:t>
            </a:r>
            <a:endParaRPr lang="en-US" sz="3200" b="1" dirty="0">
              <a:solidFill>
                <a:srgbClr val="92D050"/>
              </a:solidFill>
              <a:latin typeface="+mn-lt"/>
            </a:endParaRPr>
          </a:p>
        </p:txBody>
      </p:sp>
    </p:spTree>
    <p:extLst>
      <p:ext uri="{BB962C8B-B14F-4D97-AF65-F5344CB8AC3E}">
        <p14:creationId xmlns:p14="http://schemas.microsoft.com/office/powerpoint/2010/main" val="2590611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5485" y="1825624"/>
            <a:ext cx="10233800" cy="4212319"/>
          </a:xfrm>
        </p:spPr>
        <p:txBody>
          <a:bodyPr>
            <a:normAutofit/>
          </a:bodyPr>
          <a:lstStyle/>
          <a:p>
            <a:pPr marL="0" indent="0" algn="just">
              <a:buNone/>
            </a:pPr>
            <a:endParaRPr lang="en-US" sz="2800" b="1" dirty="0">
              <a:solidFill>
                <a:schemeClr val="tx1"/>
              </a:solidFill>
            </a:endParaRPr>
          </a:p>
          <a:p>
            <a:pPr algn="just"/>
            <a:r>
              <a:rPr lang="en-US" sz="2800" b="1" dirty="0" smtClean="0">
                <a:solidFill>
                  <a:schemeClr val="tx1"/>
                </a:solidFill>
              </a:rPr>
              <a:t>Logistics </a:t>
            </a:r>
            <a:r>
              <a:rPr lang="en-US" sz="2800" b="1" dirty="0">
                <a:solidFill>
                  <a:schemeClr val="tx1"/>
                </a:solidFill>
              </a:rPr>
              <a:t>will remain as important as ever and connectivity will drive geo-economic and geo-political </a:t>
            </a:r>
            <a:r>
              <a:rPr lang="en-US" sz="2800" b="1" dirty="0" smtClean="0">
                <a:solidFill>
                  <a:schemeClr val="tx1"/>
                </a:solidFill>
              </a:rPr>
              <a:t>agendas like One </a:t>
            </a:r>
            <a:r>
              <a:rPr lang="en-US" sz="2800" b="1" dirty="0">
                <a:solidFill>
                  <a:schemeClr val="tx1"/>
                </a:solidFill>
              </a:rPr>
              <a:t>Belt One Road. </a:t>
            </a:r>
            <a:endParaRPr lang="en-US" sz="2800" b="1" dirty="0" smtClean="0">
              <a:solidFill>
                <a:schemeClr val="tx1"/>
              </a:solidFill>
            </a:endParaRPr>
          </a:p>
          <a:p>
            <a:pPr algn="just"/>
            <a:endParaRPr lang="en-US" sz="2400" b="1" dirty="0" smtClean="0">
              <a:solidFill>
                <a:srgbClr val="00B0F0"/>
              </a:solidFill>
            </a:endParaRPr>
          </a:p>
          <a:p>
            <a:pPr algn="just"/>
            <a:r>
              <a:rPr lang="en-US" sz="2800" b="1" dirty="0">
                <a:solidFill>
                  <a:srgbClr val="00B0F0"/>
                </a:solidFill>
              </a:rPr>
              <a:t>Quest for innovation and creativity through academia will steer the course that geopolitics takes in the future and the value that a connected node </a:t>
            </a:r>
            <a:r>
              <a:rPr lang="en-US" sz="2800" b="1" dirty="0" smtClean="0">
                <a:solidFill>
                  <a:srgbClr val="00B0F0"/>
                </a:solidFill>
              </a:rPr>
              <a:t>carries.</a:t>
            </a:r>
          </a:p>
          <a:p>
            <a:pPr marL="0" indent="0" algn="just">
              <a:buNone/>
            </a:pPr>
            <a:endParaRPr lang="en-US" sz="2800" b="1" dirty="0" smtClean="0">
              <a:solidFill>
                <a:schemeClr val="tx1"/>
              </a:solidFill>
            </a:endParaRPr>
          </a:p>
        </p:txBody>
      </p:sp>
      <p:sp>
        <p:nvSpPr>
          <p:cNvPr id="4" name="Slide Number Placeholder 3"/>
          <p:cNvSpPr>
            <a:spLocks noGrp="1"/>
          </p:cNvSpPr>
          <p:nvPr>
            <p:ph type="sldNum" sz="quarter" idx="12"/>
          </p:nvPr>
        </p:nvSpPr>
        <p:spPr/>
        <p:txBody>
          <a:bodyPr/>
          <a:lstStyle/>
          <a:p>
            <a:fld id="{4159CA36-5433-4AF7-9773-B9B7281EA8DF}" type="slidenum">
              <a:rPr lang="en-US" smtClean="0"/>
              <a:t>21</a:t>
            </a:fld>
            <a:endParaRPr lang="en-US"/>
          </a:p>
        </p:txBody>
      </p:sp>
      <p:sp>
        <p:nvSpPr>
          <p:cNvPr id="2" name="Title 1"/>
          <p:cNvSpPr>
            <a:spLocks noGrp="1"/>
          </p:cNvSpPr>
          <p:nvPr>
            <p:ph type="title"/>
          </p:nvPr>
        </p:nvSpPr>
        <p:spPr/>
        <p:txBody>
          <a:bodyPr/>
          <a:lstStyle/>
          <a:p>
            <a:endParaRPr lang="en-US"/>
          </a:p>
        </p:txBody>
      </p:sp>
      <p:sp>
        <p:nvSpPr>
          <p:cNvPr id="7" name="Title 1"/>
          <p:cNvSpPr txBox="1">
            <a:spLocks/>
          </p:cNvSpPr>
          <p:nvPr/>
        </p:nvSpPr>
        <p:spPr>
          <a:xfrm>
            <a:off x="430956" y="295729"/>
            <a:ext cx="10568736" cy="1438835"/>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i="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smtClean="0">
                <a:solidFill>
                  <a:srgbClr val="FFC000"/>
                </a:solidFill>
                <a:latin typeface="+mn-lt"/>
              </a:rPr>
              <a:t>CPEC Long Term Plan and </a:t>
            </a:r>
            <a:br>
              <a:rPr lang="en-US" sz="4400" b="1" smtClean="0">
                <a:solidFill>
                  <a:srgbClr val="FFC000"/>
                </a:solidFill>
                <a:latin typeface="+mn-lt"/>
              </a:rPr>
            </a:br>
            <a:r>
              <a:rPr lang="en-US" sz="4400" b="1" smtClean="0">
                <a:solidFill>
                  <a:srgbClr val="FFC000"/>
                </a:solidFill>
                <a:latin typeface="+mn-lt"/>
              </a:rPr>
              <a:t>Supportive Academic Effort</a:t>
            </a:r>
            <a:br>
              <a:rPr lang="en-US" sz="4400" b="1" smtClean="0">
                <a:solidFill>
                  <a:srgbClr val="FFC000"/>
                </a:solidFill>
                <a:latin typeface="+mn-lt"/>
              </a:rPr>
            </a:br>
            <a:r>
              <a:rPr lang="en-US" sz="3200" b="1" smtClean="0">
                <a:solidFill>
                  <a:srgbClr val="92D050"/>
                </a:solidFill>
                <a:latin typeface="+mn-lt"/>
              </a:rPr>
              <a:t>Connectivity Value Chain and Business Education  </a:t>
            </a:r>
            <a:endParaRPr lang="en-US" sz="3200" b="1" dirty="0">
              <a:solidFill>
                <a:srgbClr val="92D050"/>
              </a:solidFill>
              <a:latin typeface="+mn-lt"/>
            </a:endParaRPr>
          </a:p>
        </p:txBody>
      </p:sp>
    </p:spTree>
    <p:extLst>
      <p:ext uri="{BB962C8B-B14F-4D97-AF65-F5344CB8AC3E}">
        <p14:creationId xmlns:p14="http://schemas.microsoft.com/office/powerpoint/2010/main" val="3854721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693" y="2281518"/>
            <a:ext cx="10582182" cy="4195481"/>
          </a:xfrm>
        </p:spPr>
        <p:txBody>
          <a:bodyPr>
            <a:normAutofit/>
          </a:bodyPr>
          <a:lstStyle/>
          <a:p>
            <a:pPr algn="just"/>
            <a:r>
              <a:rPr lang="en-US" sz="3200" b="1" dirty="0" smtClean="0"/>
              <a:t>Every pillar of CPEC Long Term Plan offers multiple business streams and academia must come forward to meet the challenge.</a:t>
            </a:r>
          </a:p>
          <a:p>
            <a:pPr algn="just"/>
            <a:endParaRPr lang="en-US" sz="1200" b="1" dirty="0" smtClean="0"/>
          </a:p>
          <a:p>
            <a:pPr algn="just"/>
            <a:r>
              <a:rPr lang="en-US" sz="3200" b="1" dirty="0" smtClean="0">
                <a:solidFill>
                  <a:srgbClr val="00B0F0"/>
                </a:solidFill>
              </a:rPr>
              <a:t>Business education must therefore look beyond their traditional boundaries. </a:t>
            </a:r>
          </a:p>
          <a:p>
            <a:pPr algn="just"/>
            <a:endParaRPr lang="en-US" sz="3200" dirty="0"/>
          </a:p>
        </p:txBody>
      </p:sp>
      <p:sp>
        <p:nvSpPr>
          <p:cNvPr id="2" name="Slide Number Placeholder 1"/>
          <p:cNvSpPr>
            <a:spLocks noGrp="1"/>
          </p:cNvSpPr>
          <p:nvPr>
            <p:ph type="sldNum" sz="quarter" idx="12"/>
          </p:nvPr>
        </p:nvSpPr>
        <p:spPr/>
        <p:txBody>
          <a:bodyPr/>
          <a:lstStyle/>
          <a:p>
            <a:fld id="{283C2EE3-80F9-4D17-8247-CAE81867CC1C}" type="slidenum">
              <a:rPr lang="en-US" smtClean="0"/>
              <a:t>22</a:t>
            </a:fld>
            <a:endParaRPr lang="en-US"/>
          </a:p>
        </p:txBody>
      </p:sp>
      <p:sp>
        <p:nvSpPr>
          <p:cNvPr id="7" name="Title 1"/>
          <p:cNvSpPr txBox="1">
            <a:spLocks noGrp="1"/>
          </p:cNvSpPr>
          <p:nvPr>
            <p:ph type="title"/>
          </p:nvPr>
        </p:nvSpPr>
        <p:spPr>
          <a:xfrm>
            <a:off x="430956" y="295729"/>
            <a:ext cx="10568736" cy="1438835"/>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400" b="1" dirty="0">
                <a:solidFill>
                  <a:srgbClr val="FFC000"/>
                </a:solidFill>
                <a:latin typeface="+mn-lt"/>
              </a:rPr>
              <a:t>CPEC Long Term Plan </a:t>
            </a:r>
            <a:r>
              <a:rPr lang="en-US" sz="4400" b="1" dirty="0" smtClean="0">
                <a:solidFill>
                  <a:srgbClr val="FFC000"/>
                </a:solidFill>
                <a:latin typeface="+mn-lt"/>
              </a:rPr>
              <a:t>and </a:t>
            </a:r>
            <a:br>
              <a:rPr lang="en-US" sz="4400" b="1" dirty="0" smtClean="0">
                <a:solidFill>
                  <a:srgbClr val="FFC000"/>
                </a:solidFill>
                <a:latin typeface="+mn-lt"/>
              </a:rPr>
            </a:br>
            <a:r>
              <a:rPr lang="en-US" sz="4400" b="1" dirty="0" smtClean="0">
                <a:solidFill>
                  <a:srgbClr val="FFC000"/>
                </a:solidFill>
                <a:latin typeface="+mn-lt"/>
              </a:rPr>
              <a:t>Supportive </a:t>
            </a:r>
            <a:r>
              <a:rPr lang="en-US" sz="4400" b="1" dirty="0">
                <a:solidFill>
                  <a:srgbClr val="FFC000"/>
                </a:solidFill>
                <a:latin typeface="+mn-lt"/>
              </a:rPr>
              <a:t>Academic </a:t>
            </a:r>
            <a:r>
              <a:rPr lang="en-US" sz="4400" b="1" dirty="0" smtClean="0">
                <a:solidFill>
                  <a:srgbClr val="FFC000"/>
                </a:solidFill>
                <a:latin typeface="+mn-lt"/>
              </a:rPr>
              <a:t>Effort</a:t>
            </a:r>
            <a:br>
              <a:rPr lang="en-US" sz="4400" b="1" dirty="0" smtClean="0">
                <a:solidFill>
                  <a:srgbClr val="FFC000"/>
                </a:solidFill>
                <a:latin typeface="+mn-lt"/>
              </a:rPr>
            </a:br>
            <a:r>
              <a:rPr lang="en-US" sz="3200" b="1" dirty="0" smtClean="0">
                <a:solidFill>
                  <a:srgbClr val="92D050"/>
                </a:solidFill>
                <a:latin typeface="+mn-lt"/>
              </a:rPr>
              <a:t>Connectivity Value Chain and Business Education  </a:t>
            </a:r>
            <a:endParaRPr lang="en-US" sz="3200" b="1" dirty="0">
              <a:solidFill>
                <a:srgbClr val="92D050"/>
              </a:solidFill>
              <a:latin typeface="+mn-lt"/>
            </a:endParaRPr>
          </a:p>
        </p:txBody>
      </p:sp>
    </p:spTree>
    <p:extLst>
      <p:ext uri="{BB962C8B-B14F-4D97-AF65-F5344CB8AC3E}">
        <p14:creationId xmlns:p14="http://schemas.microsoft.com/office/powerpoint/2010/main" val="2501411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16" y="2066365"/>
            <a:ext cx="9404723" cy="1400530"/>
          </a:xfrm>
        </p:spPr>
        <p:txBody>
          <a:bodyPr/>
          <a:lstStyle/>
          <a:p>
            <a:pPr algn="ctr"/>
            <a:r>
              <a:rPr lang="en-US" sz="6000" b="1" dirty="0"/>
              <a:t>Looking East </a:t>
            </a:r>
            <a:r>
              <a:rPr lang="en-US" sz="6000" b="1" dirty="0" smtClean="0"/>
              <a:t/>
            </a:r>
            <a:br>
              <a:rPr lang="en-US" sz="6000" b="1" dirty="0" smtClean="0"/>
            </a:br>
            <a:r>
              <a:rPr lang="en-US" sz="6000" b="1" dirty="0" smtClean="0"/>
              <a:t>for </a:t>
            </a:r>
            <a:br>
              <a:rPr lang="en-US" sz="6000" b="1" dirty="0" smtClean="0"/>
            </a:br>
            <a:r>
              <a:rPr lang="en-US" sz="6000" b="1" dirty="0" smtClean="0"/>
              <a:t>Business </a:t>
            </a:r>
            <a:r>
              <a:rPr lang="en-US" sz="6000" b="1" dirty="0"/>
              <a:t>Education </a:t>
            </a:r>
            <a:endParaRPr lang="en-US" sz="6000" dirty="0"/>
          </a:p>
        </p:txBody>
      </p:sp>
      <p:sp>
        <p:nvSpPr>
          <p:cNvPr id="4" name="Slide Number Placeholder 3"/>
          <p:cNvSpPr>
            <a:spLocks noGrp="1"/>
          </p:cNvSpPr>
          <p:nvPr>
            <p:ph type="sldNum" sz="quarter" idx="12"/>
          </p:nvPr>
        </p:nvSpPr>
        <p:spPr/>
        <p:txBody>
          <a:bodyPr/>
          <a:lstStyle/>
          <a:p>
            <a:fld id="{283C2EE3-80F9-4D17-8247-CAE81867CC1C}" type="slidenum">
              <a:rPr lang="en-US" smtClean="0"/>
              <a:t>23</a:t>
            </a:fld>
            <a:endParaRPr lang="en-US"/>
          </a:p>
        </p:txBody>
      </p:sp>
    </p:spTree>
    <p:extLst>
      <p:ext uri="{BB962C8B-B14F-4D97-AF65-F5344CB8AC3E}">
        <p14:creationId xmlns:p14="http://schemas.microsoft.com/office/powerpoint/2010/main" val="504616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688" y="2093259"/>
            <a:ext cx="10582182" cy="4195481"/>
          </a:xfrm>
        </p:spPr>
        <p:txBody>
          <a:bodyPr>
            <a:normAutofit/>
          </a:bodyPr>
          <a:lstStyle/>
          <a:p>
            <a:pPr algn="just"/>
            <a:r>
              <a:rPr lang="en-US" sz="3600" b="1" dirty="0" smtClean="0"/>
              <a:t>China has a unique growth model that needs a careful study to draw lessons for ourselves.</a:t>
            </a:r>
          </a:p>
          <a:p>
            <a:pPr algn="just"/>
            <a:endParaRPr lang="en-US" sz="1400" b="1" dirty="0" smtClean="0"/>
          </a:p>
          <a:p>
            <a:pPr algn="just"/>
            <a:r>
              <a:rPr lang="en-US" sz="3600" b="1" dirty="0">
                <a:solidFill>
                  <a:srgbClr val="00B0F0"/>
                </a:solidFill>
              </a:rPr>
              <a:t>It is not only the change but also the phenomenal rate of change that makes Chinese model of growth unique. </a:t>
            </a:r>
          </a:p>
          <a:p>
            <a:pPr algn="just"/>
            <a:endParaRPr lang="en-US" sz="3600" b="1" dirty="0" smtClean="0">
              <a:solidFill>
                <a:srgbClr val="00B0F0"/>
              </a:solidFill>
            </a:endParaRPr>
          </a:p>
        </p:txBody>
      </p:sp>
      <p:sp>
        <p:nvSpPr>
          <p:cNvPr id="2" name="Slide Number Placeholder 1"/>
          <p:cNvSpPr>
            <a:spLocks noGrp="1"/>
          </p:cNvSpPr>
          <p:nvPr>
            <p:ph type="sldNum" sz="quarter" idx="12"/>
          </p:nvPr>
        </p:nvSpPr>
        <p:spPr/>
        <p:txBody>
          <a:bodyPr/>
          <a:lstStyle/>
          <a:p>
            <a:fld id="{283C2EE3-80F9-4D17-8247-CAE81867CC1C}" type="slidenum">
              <a:rPr lang="en-US" smtClean="0"/>
              <a:t>24</a:t>
            </a:fld>
            <a:endParaRPr lang="en-US"/>
          </a:p>
        </p:txBody>
      </p:sp>
      <p:sp>
        <p:nvSpPr>
          <p:cNvPr id="6" name="Title 1"/>
          <p:cNvSpPr>
            <a:spLocks noGrp="1"/>
          </p:cNvSpPr>
          <p:nvPr>
            <p:ph type="title"/>
          </p:nvPr>
        </p:nvSpPr>
        <p:spPr>
          <a:xfrm>
            <a:off x="1234840" y="679572"/>
            <a:ext cx="9404723" cy="1400530"/>
          </a:xfrm>
        </p:spPr>
        <p:txBody>
          <a:bodyPr>
            <a:noAutofit/>
          </a:bodyPr>
          <a:lstStyle/>
          <a:p>
            <a:pPr algn="ctr"/>
            <a:r>
              <a:rPr lang="en-US" sz="4000" b="1" dirty="0"/>
              <a:t>Looking East for Business Education </a:t>
            </a:r>
            <a:br>
              <a:rPr lang="en-US" sz="4000" b="1" dirty="0"/>
            </a:br>
            <a:endParaRPr lang="en-US" sz="4000" b="1" dirty="0"/>
          </a:p>
        </p:txBody>
      </p:sp>
    </p:spTree>
    <p:extLst>
      <p:ext uri="{BB962C8B-B14F-4D97-AF65-F5344CB8AC3E}">
        <p14:creationId xmlns:p14="http://schemas.microsoft.com/office/powerpoint/2010/main" val="4096564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688" y="2093259"/>
            <a:ext cx="10582182" cy="4195481"/>
          </a:xfrm>
        </p:spPr>
        <p:txBody>
          <a:bodyPr>
            <a:normAutofit/>
          </a:bodyPr>
          <a:lstStyle/>
          <a:p>
            <a:pPr algn="just"/>
            <a:r>
              <a:rPr lang="en-US" sz="3600" b="1" dirty="0"/>
              <a:t>In addition to finance, HR and marketing management, every business school must teach supply chain management, operation and logistic management, project management and management of all kinds of new businesses related to services.</a:t>
            </a:r>
          </a:p>
          <a:p>
            <a:pPr algn="just"/>
            <a:endParaRPr lang="en-US" sz="1100" b="1" dirty="0"/>
          </a:p>
          <a:p>
            <a:pPr algn="just"/>
            <a:endParaRPr lang="en-US" sz="1600" b="1" dirty="0" smtClean="0"/>
          </a:p>
        </p:txBody>
      </p:sp>
      <p:sp>
        <p:nvSpPr>
          <p:cNvPr id="2" name="Slide Number Placeholder 1"/>
          <p:cNvSpPr>
            <a:spLocks noGrp="1"/>
          </p:cNvSpPr>
          <p:nvPr>
            <p:ph type="sldNum" sz="quarter" idx="12"/>
          </p:nvPr>
        </p:nvSpPr>
        <p:spPr/>
        <p:txBody>
          <a:bodyPr/>
          <a:lstStyle/>
          <a:p>
            <a:fld id="{283C2EE3-80F9-4D17-8247-CAE81867CC1C}" type="slidenum">
              <a:rPr lang="en-US" smtClean="0"/>
              <a:t>25</a:t>
            </a:fld>
            <a:endParaRPr lang="en-US"/>
          </a:p>
        </p:txBody>
      </p:sp>
      <p:sp>
        <p:nvSpPr>
          <p:cNvPr id="6" name="Title 1"/>
          <p:cNvSpPr>
            <a:spLocks noGrp="1"/>
          </p:cNvSpPr>
          <p:nvPr>
            <p:ph type="title"/>
          </p:nvPr>
        </p:nvSpPr>
        <p:spPr>
          <a:xfrm>
            <a:off x="1234840" y="679572"/>
            <a:ext cx="9404723" cy="1400530"/>
          </a:xfrm>
        </p:spPr>
        <p:txBody>
          <a:bodyPr>
            <a:noAutofit/>
          </a:bodyPr>
          <a:lstStyle/>
          <a:p>
            <a:pPr algn="ctr"/>
            <a:r>
              <a:rPr lang="en-US" sz="4000" b="1" dirty="0"/>
              <a:t>Looking East for Business Education </a:t>
            </a:r>
            <a:br>
              <a:rPr lang="en-US" sz="4000" b="1" dirty="0"/>
            </a:br>
            <a:endParaRPr lang="en-US" sz="4000" b="1" dirty="0"/>
          </a:p>
        </p:txBody>
      </p:sp>
    </p:spTree>
    <p:extLst>
      <p:ext uri="{BB962C8B-B14F-4D97-AF65-F5344CB8AC3E}">
        <p14:creationId xmlns:p14="http://schemas.microsoft.com/office/powerpoint/2010/main" val="2157025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417" y="2052918"/>
            <a:ext cx="9993452" cy="4195481"/>
          </a:xfrm>
        </p:spPr>
        <p:txBody>
          <a:bodyPr>
            <a:normAutofit/>
          </a:bodyPr>
          <a:lstStyle/>
          <a:p>
            <a:pPr algn="just"/>
            <a:r>
              <a:rPr lang="en-US" sz="3200" b="1" dirty="0" smtClean="0"/>
              <a:t>All business schools must integrate technology and entrepreneurship with business education.</a:t>
            </a:r>
          </a:p>
          <a:p>
            <a:pPr algn="just"/>
            <a:endParaRPr lang="en-US" sz="1600" b="1" dirty="0" smtClean="0"/>
          </a:p>
          <a:p>
            <a:pPr algn="just"/>
            <a:r>
              <a:rPr lang="en-US" sz="3200" b="1" dirty="0" smtClean="0">
                <a:solidFill>
                  <a:srgbClr val="00B0F0"/>
                </a:solidFill>
              </a:rPr>
              <a:t>In any case, innovation is just not possible without integrating technical competencies with business models</a:t>
            </a:r>
            <a:r>
              <a:rPr lang="en-US" sz="3200" b="1" dirty="0" smtClean="0"/>
              <a:t>. </a:t>
            </a:r>
          </a:p>
        </p:txBody>
      </p:sp>
      <p:sp>
        <p:nvSpPr>
          <p:cNvPr id="2" name="Slide Number Placeholder 1"/>
          <p:cNvSpPr>
            <a:spLocks noGrp="1"/>
          </p:cNvSpPr>
          <p:nvPr>
            <p:ph type="sldNum" sz="quarter" idx="12"/>
          </p:nvPr>
        </p:nvSpPr>
        <p:spPr/>
        <p:txBody>
          <a:bodyPr/>
          <a:lstStyle/>
          <a:p>
            <a:fld id="{283C2EE3-80F9-4D17-8247-CAE81867CC1C}" type="slidenum">
              <a:rPr lang="en-US" smtClean="0"/>
              <a:t>26</a:t>
            </a:fld>
            <a:endParaRPr lang="en-US"/>
          </a:p>
        </p:txBody>
      </p:sp>
      <p:sp>
        <p:nvSpPr>
          <p:cNvPr id="6" name="Title 1"/>
          <p:cNvSpPr>
            <a:spLocks noGrp="1"/>
          </p:cNvSpPr>
          <p:nvPr>
            <p:ph type="title"/>
          </p:nvPr>
        </p:nvSpPr>
        <p:spPr>
          <a:xfrm>
            <a:off x="1234840" y="679572"/>
            <a:ext cx="9404723" cy="1400530"/>
          </a:xfrm>
        </p:spPr>
        <p:txBody>
          <a:bodyPr>
            <a:noAutofit/>
          </a:bodyPr>
          <a:lstStyle/>
          <a:p>
            <a:pPr algn="ctr"/>
            <a:r>
              <a:rPr lang="en-US" sz="4000" b="1" dirty="0"/>
              <a:t>Looking East for Business Education </a:t>
            </a:r>
            <a:br>
              <a:rPr lang="en-US" sz="4000" b="1" dirty="0"/>
            </a:br>
            <a:endParaRPr lang="en-US" sz="4000" b="1" dirty="0"/>
          </a:p>
        </p:txBody>
      </p:sp>
    </p:spTree>
    <p:extLst>
      <p:ext uri="{BB962C8B-B14F-4D97-AF65-F5344CB8AC3E}">
        <p14:creationId xmlns:p14="http://schemas.microsoft.com/office/powerpoint/2010/main" val="1336801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719946"/>
            <a:ext cx="2743200" cy="365125"/>
          </a:xfrm>
        </p:spPr>
        <p:txBody>
          <a:bodyPr/>
          <a:lstStyle/>
          <a:p>
            <a:fld id="{EDE94A27-B998-407A-A6AA-025FF44A1D9B}" type="slidenum">
              <a:rPr lang="en-US" smtClean="0"/>
              <a:t>27</a:t>
            </a:fld>
            <a:endParaRPr lang="en-US" dirty="0"/>
          </a:p>
        </p:txBody>
      </p:sp>
      <p:sp>
        <p:nvSpPr>
          <p:cNvPr id="5" name="Flowchart: Process 4"/>
          <p:cNvSpPr/>
          <p:nvPr/>
        </p:nvSpPr>
        <p:spPr>
          <a:xfrm>
            <a:off x="6798187" y="1963272"/>
            <a:ext cx="1936377" cy="1490564"/>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Disruptive Innovation </a:t>
            </a:r>
            <a:endParaRPr lang="en-US" sz="2000" b="1" dirty="0">
              <a:solidFill>
                <a:schemeClr val="bg1"/>
              </a:solidFill>
            </a:endParaRPr>
          </a:p>
        </p:txBody>
      </p:sp>
      <p:sp>
        <p:nvSpPr>
          <p:cNvPr id="6" name="Flowchart: Process 5"/>
          <p:cNvSpPr/>
          <p:nvPr/>
        </p:nvSpPr>
        <p:spPr>
          <a:xfrm>
            <a:off x="6789222" y="3460378"/>
            <a:ext cx="1936377" cy="1490564"/>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Incremental Innovation</a:t>
            </a:r>
            <a:endParaRPr lang="en-US" sz="2000" b="1" dirty="0">
              <a:solidFill>
                <a:schemeClr val="bg1"/>
              </a:solidFill>
            </a:endParaRPr>
          </a:p>
        </p:txBody>
      </p:sp>
      <p:sp>
        <p:nvSpPr>
          <p:cNvPr id="7" name="Flowchart: Process 6"/>
          <p:cNvSpPr/>
          <p:nvPr/>
        </p:nvSpPr>
        <p:spPr>
          <a:xfrm>
            <a:off x="8703186" y="3451414"/>
            <a:ext cx="1936377" cy="1490564"/>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Radical </a:t>
            </a:r>
          </a:p>
          <a:p>
            <a:pPr algn="ctr"/>
            <a:r>
              <a:rPr lang="en-US" sz="2000" b="1" dirty="0" smtClean="0">
                <a:solidFill>
                  <a:schemeClr val="bg1"/>
                </a:solidFill>
              </a:rPr>
              <a:t>Innovation </a:t>
            </a:r>
            <a:endParaRPr lang="en-US" sz="2000" b="1" dirty="0">
              <a:solidFill>
                <a:schemeClr val="bg1"/>
              </a:solidFill>
            </a:endParaRPr>
          </a:p>
        </p:txBody>
      </p:sp>
      <p:sp>
        <p:nvSpPr>
          <p:cNvPr id="8" name="Flowchart: Process 7"/>
          <p:cNvSpPr/>
          <p:nvPr/>
        </p:nvSpPr>
        <p:spPr>
          <a:xfrm>
            <a:off x="8707669" y="1963271"/>
            <a:ext cx="1936377" cy="1490564"/>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Architectural Innovation</a:t>
            </a:r>
            <a:endParaRPr lang="en-US" sz="2000" b="1" dirty="0">
              <a:solidFill>
                <a:schemeClr val="bg1"/>
              </a:solidFill>
            </a:endParaRPr>
          </a:p>
        </p:txBody>
      </p:sp>
      <p:cxnSp>
        <p:nvCxnSpPr>
          <p:cNvPr id="10" name="Straight Arrow Connector 9"/>
          <p:cNvCxnSpPr/>
          <p:nvPr/>
        </p:nvCxnSpPr>
        <p:spPr>
          <a:xfrm flipV="1">
            <a:off x="6811634" y="1506071"/>
            <a:ext cx="0" cy="34558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75776" y="4924050"/>
            <a:ext cx="4500282" cy="379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39281" y="2449523"/>
            <a:ext cx="461665" cy="566822"/>
          </a:xfrm>
          <a:prstGeom prst="rect">
            <a:avLst/>
          </a:prstGeom>
          <a:solidFill>
            <a:schemeClr val="tx1"/>
          </a:solidFill>
        </p:spPr>
        <p:txBody>
          <a:bodyPr vert="vert270" wrap="none" rtlCol="0">
            <a:spAutoFit/>
          </a:bodyPr>
          <a:lstStyle/>
          <a:p>
            <a:r>
              <a:rPr lang="en-US" b="1" dirty="0" smtClean="0">
                <a:solidFill>
                  <a:schemeClr val="bg1"/>
                </a:solidFill>
              </a:rPr>
              <a:t>New</a:t>
            </a:r>
            <a:endParaRPr lang="en-US" b="1" dirty="0">
              <a:solidFill>
                <a:schemeClr val="bg1"/>
              </a:solidFill>
            </a:endParaRPr>
          </a:p>
        </p:txBody>
      </p:sp>
      <p:sp>
        <p:nvSpPr>
          <p:cNvPr id="18" name="TextBox 17"/>
          <p:cNvSpPr txBox="1"/>
          <p:nvPr/>
        </p:nvSpPr>
        <p:spPr>
          <a:xfrm>
            <a:off x="9250032" y="5156241"/>
            <a:ext cx="659155" cy="369332"/>
          </a:xfrm>
          <a:prstGeom prst="rect">
            <a:avLst/>
          </a:prstGeom>
          <a:solidFill>
            <a:schemeClr val="tx1"/>
          </a:solidFill>
        </p:spPr>
        <p:txBody>
          <a:bodyPr vert="horz" wrap="none" rtlCol="0">
            <a:spAutoFit/>
          </a:bodyPr>
          <a:lstStyle/>
          <a:p>
            <a:r>
              <a:rPr lang="en-US" b="1" dirty="0" smtClean="0">
                <a:solidFill>
                  <a:schemeClr val="bg1"/>
                </a:solidFill>
              </a:rPr>
              <a:t>New</a:t>
            </a:r>
            <a:endParaRPr lang="en-US" b="1" dirty="0">
              <a:solidFill>
                <a:schemeClr val="bg1"/>
              </a:solidFill>
            </a:endParaRPr>
          </a:p>
        </p:txBody>
      </p:sp>
      <p:sp>
        <p:nvSpPr>
          <p:cNvPr id="19" name="TextBox 18"/>
          <p:cNvSpPr txBox="1"/>
          <p:nvPr/>
        </p:nvSpPr>
        <p:spPr>
          <a:xfrm>
            <a:off x="6170658" y="3725142"/>
            <a:ext cx="461665" cy="990015"/>
          </a:xfrm>
          <a:prstGeom prst="rect">
            <a:avLst/>
          </a:prstGeom>
          <a:solidFill>
            <a:schemeClr val="tx1"/>
          </a:solidFill>
        </p:spPr>
        <p:txBody>
          <a:bodyPr vert="vert270" wrap="none" rtlCol="0">
            <a:spAutoFit/>
          </a:bodyPr>
          <a:lstStyle/>
          <a:p>
            <a:r>
              <a:rPr lang="en-US" b="1" dirty="0" smtClean="0">
                <a:solidFill>
                  <a:schemeClr val="bg1"/>
                </a:solidFill>
              </a:rPr>
              <a:t>Existing</a:t>
            </a:r>
            <a:endParaRPr lang="en-US" b="1" dirty="0">
              <a:solidFill>
                <a:schemeClr val="bg1"/>
              </a:solidFill>
            </a:endParaRPr>
          </a:p>
        </p:txBody>
      </p:sp>
      <p:sp>
        <p:nvSpPr>
          <p:cNvPr id="20" name="TextBox 19"/>
          <p:cNvSpPr txBox="1"/>
          <p:nvPr/>
        </p:nvSpPr>
        <p:spPr>
          <a:xfrm>
            <a:off x="7197117" y="5150652"/>
            <a:ext cx="1082348" cy="369332"/>
          </a:xfrm>
          <a:prstGeom prst="rect">
            <a:avLst/>
          </a:prstGeom>
          <a:solidFill>
            <a:schemeClr val="tx1"/>
          </a:solidFill>
        </p:spPr>
        <p:txBody>
          <a:bodyPr vert="horz" wrap="none" rtlCol="0">
            <a:spAutoFit/>
          </a:bodyPr>
          <a:lstStyle/>
          <a:p>
            <a:r>
              <a:rPr lang="en-US" b="1" dirty="0" smtClean="0">
                <a:solidFill>
                  <a:schemeClr val="bg1"/>
                </a:solidFill>
              </a:rPr>
              <a:t>Existing</a:t>
            </a:r>
            <a:endParaRPr lang="en-US" b="1" dirty="0">
              <a:solidFill>
                <a:schemeClr val="bg1"/>
              </a:solidFill>
            </a:endParaRPr>
          </a:p>
        </p:txBody>
      </p:sp>
      <p:sp>
        <p:nvSpPr>
          <p:cNvPr id="66" name="Rectangle 65"/>
          <p:cNvSpPr/>
          <p:nvPr/>
        </p:nvSpPr>
        <p:spPr>
          <a:xfrm>
            <a:off x="5251777" y="2353236"/>
            <a:ext cx="578223" cy="2353235"/>
          </a:xfrm>
          <a:prstGeom prst="rect">
            <a:avLst/>
          </a:prstGeom>
        </p:spPr>
        <p:style>
          <a:lnRef idx="1">
            <a:schemeClr val="accent6"/>
          </a:lnRef>
          <a:fillRef idx="3">
            <a:schemeClr val="accent6"/>
          </a:fillRef>
          <a:effectRef idx="2">
            <a:schemeClr val="accent6"/>
          </a:effectRef>
          <a:fontRef idx="minor">
            <a:schemeClr val="lt1"/>
          </a:fontRef>
        </p:style>
        <p:txBody>
          <a:bodyPr vert="vert270" rtlCol="0" anchor="ctr"/>
          <a:lstStyle/>
          <a:p>
            <a:pPr algn="ctr"/>
            <a:r>
              <a:rPr lang="en-US" b="1" dirty="0" smtClean="0"/>
              <a:t>Business Model  </a:t>
            </a:r>
            <a:endParaRPr lang="en-US" b="1" dirty="0"/>
          </a:p>
        </p:txBody>
      </p:sp>
      <p:sp>
        <p:nvSpPr>
          <p:cNvPr id="67" name="Rectangle 66"/>
          <p:cNvSpPr/>
          <p:nvPr/>
        </p:nvSpPr>
        <p:spPr>
          <a:xfrm>
            <a:off x="7138846" y="5782236"/>
            <a:ext cx="3115235" cy="461682"/>
          </a:xfrm>
          <a:prstGeom prst="rect">
            <a:avLst/>
          </a:prstGeom>
        </p:spPr>
        <p:style>
          <a:lnRef idx="1">
            <a:schemeClr val="accent6"/>
          </a:lnRef>
          <a:fillRef idx="3">
            <a:schemeClr val="accent6"/>
          </a:fillRef>
          <a:effectRef idx="2">
            <a:schemeClr val="accent6"/>
          </a:effectRef>
          <a:fontRef idx="minor">
            <a:schemeClr val="lt1"/>
          </a:fontRef>
        </p:style>
        <p:txBody>
          <a:bodyPr vert="horz" rtlCol="0" anchor="ctr"/>
          <a:lstStyle/>
          <a:p>
            <a:pPr algn="ctr"/>
            <a:r>
              <a:rPr lang="en-US" b="1" dirty="0" smtClean="0">
                <a:solidFill>
                  <a:schemeClr val="tx1"/>
                </a:solidFill>
              </a:rPr>
              <a:t>Technical Competencies </a:t>
            </a:r>
            <a:endParaRPr lang="en-US" b="1" dirty="0">
              <a:solidFill>
                <a:schemeClr val="tx1"/>
              </a:solidFill>
            </a:endParaRPr>
          </a:p>
        </p:txBody>
      </p:sp>
      <p:sp>
        <p:nvSpPr>
          <p:cNvPr id="68" name="Flowchart: Process 67"/>
          <p:cNvSpPr/>
          <p:nvPr/>
        </p:nvSpPr>
        <p:spPr>
          <a:xfrm>
            <a:off x="341360" y="2207315"/>
            <a:ext cx="4713176" cy="2534737"/>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a:solidFill>
                  <a:srgbClr val="FFFF00"/>
                </a:solidFill>
              </a:rPr>
              <a:t>Inter-disciplinary Education is Inescapable Necessity for Innovation </a:t>
            </a:r>
            <a:endParaRPr lang="en-US" sz="2800" b="1" dirty="0" smtClean="0">
              <a:solidFill>
                <a:srgbClr val="FFFF00"/>
              </a:solidFill>
            </a:endParaRPr>
          </a:p>
        </p:txBody>
      </p:sp>
      <p:sp>
        <p:nvSpPr>
          <p:cNvPr id="21" name="Title 1"/>
          <p:cNvSpPr txBox="1">
            <a:spLocks/>
          </p:cNvSpPr>
          <p:nvPr/>
        </p:nvSpPr>
        <p:spPr>
          <a:xfrm>
            <a:off x="1234840" y="679572"/>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FFC0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smtClean="0"/>
              <a:t>Looking East for Business Education </a:t>
            </a:r>
            <a:br>
              <a:rPr lang="en-US" sz="4000" b="1" smtClean="0"/>
            </a:br>
            <a:endParaRPr lang="en-US" sz="4000" b="1" dirty="0"/>
          </a:p>
        </p:txBody>
      </p:sp>
    </p:spTree>
    <p:extLst>
      <p:ext uri="{BB962C8B-B14F-4D97-AF65-F5344CB8AC3E}">
        <p14:creationId xmlns:p14="http://schemas.microsoft.com/office/powerpoint/2010/main" val="101687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2052918"/>
            <a:ext cx="10582182" cy="4195481"/>
          </a:xfrm>
        </p:spPr>
        <p:txBody>
          <a:bodyPr>
            <a:normAutofit/>
          </a:bodyPr>
          <a:lstStyle/>
          <a:p>
            <a:pPr algn="just"/>
            <a:r>
              <a:rPr lang="en-US" sz="2800" b="1" dirty="0" smtClean="0"/>
              <a:t>China has shocked the world by its productivity, work culture, values and sustained high growth. </a:t>
            </a:r>
          </a:p>
          <a:p>
            <a:pPr algn="just"/>
            <a:endParaRPr lang="en-US" sz="1300" b="1" dirty="0" smtClean="0"/>
          </a:p>
          <a:p>
            <a:pPr algn="just"/>
            <a:r>
              <a:rPr lang="en-US" sz="2800" b="1" dirty="0"/>
              <a:t>They call their economic model as Sino-Socialism (Socialism with Chinese characteristics).</a:t>
            </a:r>
          </a:p>
          <a:p>
            <a:pPr marL="0" indent="0" algn="just">
              <a:buNone/>
            </a:pPr>
            <a:endParaRPr lang="en-US" sz="1200" b="1" dirty="0" smtClean="0"/>
          </a:p>
          <a:p>
            <a:pPr algn="just"/>
            <a:r>
              <a:rPr lang="en-US" sz="2800" b="1" dirty="0" smtClean="0">
                <a:solidFill>
                  <a:srgbClr val="00B0F0"/>
                </a:solidFill>
              </a:rPr>
              <a:t>It </a:t>
            </a:r>
            <a:r>
              <a:rPr lang="en-US" sz="2800" b="1" dirty="0">
                <a:solidFill>
                  <a:srgbClr val="00B0F0"/>
                </a:solidFill>
              </a:rPr>
              <a:t>has dramatically expanded its technical workforce (science and engineering graduates) from  359,000 to 1.65 million between 2000 and 2014.   </a:t>
            </a:r>
            <a:endParaRPr lang="en-US" sz="2800" dirty="0">
              <a:solidFill>
                <a:srgbClr val="00B0F0"/>
              </a:solidFill>
            </a:endParaRPr>
          </a:p>
          <a:p>
            <a:pPr algn="just"/>
            <a:endParaRPr lang="en-US" sz="2800" dirty="0">
              <a:solidFill>
                <a:srgbClr val="00B0F0"/>
              </a:solidFill>
            </a:endParaRPr>
          </a:p>
        </p:txBody>
      </p:sp>
      <p:sp>
        <p:nvSpPr>
          <p:cNvPr id="2" name="Slide Number Placeholder 1"/>
          <p:cNvSpPr>
            <a:spLocks noGrp="1"/>
          </p:cNvSpPr>
          <p:nvPr>
            <p:ph type="sldNum" sz="quarter" idx="12"/>
          </p:nvPr>
        </p:nvSpPr>
        <p:spPr/>
        <p:txBody>
          <a:bodyPr/>
          <a:lstStyle/>
          <a:p>
            <a:fld id="{283C2EE3-80F9-4D17-8247-CAE81867CC1C}" type="slidenum">
              <a:rPr lang="en-US" smtClean="0"/>
              <a:t>28</a:t>
            </a:fld>
            <a:endParaRPr lang="en-US"/>
          </a:p>
        </p:txBody>
      </p:sp>
      <p:sp>
        <p:nvSpPr>
          <p:cNvPr id="7" name="Title 1"/>
          <p:cNvSpPr>
            <a:spLocks noGrp="1"/>
          </p:cNvSpPr>
          <p:nvPr>
            <p:ph type="title"/>
          </p:nvPr>
        </p:nvSpPr>
        <p:spPr>
          <a:xfrm>
            <a:off x="1234840" y="679572"/>
            <a:ext cx="9404723" cy="1400530"/>
          </a:xfrm>
        </p:spPr>
        <p:txBody>
          <a:bodyPr>
            <a:noAutofit/>
          </a:bodyPr>
          <a:lstStyle/>
          <a:p>
            <a:pPr algn="ctr"/>
            <a:r>
              <a:rPr lang="en-US" sz="4000" b="1" dirty="0"/>
              <a:t>Looking East for Business Education </a:t>
            </a:r>
            <a:br>
              <a:rPr lang="en-US" sz="4000" b="1" dirty="0"/>
            </a:br>
            <a:endParaRPr lang="en-US" sz="4000" b="1" dirty="0"/>
          </a:p>
        </p:txBody>
      </p:sp>
    </p:spTree>
    <p:extLst>
      <p:ext uri="{BB962C8B-B14F-4D97-AF65-F5344CB8AC3E}">
        <p14:creationId xmlns:p14="http://schemas.microsoft.com/office/powerpoint/2010/main" val="342565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0" y="1523749"/>
            <a:ext cx="10582182" cy="4195481"/>
          </a:xfrm>
        </p:spPr>
        <p:txBody>
          <a:bodyPr>
            <a:normAutofit/>
          </a:bodyPr>
          <a:lstStyle/>
          <a:p>
            <a:pPr marL="0" indent="0" algn="just">
              <a:buNone/>
            </a:pPr>
            <a:r>
              <a:rPr lang="en-US" sz="3600" b="1" dirty="0" smtClean="0">
                <a:solidFill>
                  <a:srgbClr val="00B0F0"/>
                </a:solidFill>
              </a:rPr>
              <a:t>   </a:t>
            </a:r>
            <a:endParaRPr lang="en-US" sz="3600" dirty="0">
              <a:solidFill>
                <a:srgbClr val="00B0F0"/>
              </a:solidFill>
            </a:endParaRPr>
          </a:p>
          <a:p>
            <a:pPr marL="0" indent="0" algn="just">
              <a:buNone/>
            </a:pPr>
            <a:endParaRPr lang="en-US" sz="1600" b="1" dirty="0" smtClean="0"/>
          </a:p>
          <a:p>
            <a:pPr algn="just"/>
            <a:r>
              <a:rPr lang="en-US" sz="3600" b="1" dirty="0" smtClean="0">
                <a:solidFill>
                  <a:srgbClr val="00B0F0"/>
                </a:solidFill>
              </a:rPr>
              <a:t>China has successfully integrated its academia, government, industry and society, following the Quadruple Helix Model</a:t>
            </a:r>
            <a:r>
              <a:rPr lang="en-US" sz="3600" b="1" dirty="0">
                <a:solidFill>
                  <a:srgbClr val="00B0F0"/>
                </a:solidFill>
              </a:rPr>
              <a:t>:</a:t>
            </a:r>
            <a:endParaRPr lang="en-US" sz="3600" b="1" dirty="0" smtClean="0">
              <a:solidFill>
                <a:srgbClr val="00B0F0"/>
              </a:solidFill>
            </a:endParaRPr>
          </a:p>
          <a:p>
            <a:pPr algn="just"/>
            <a:endParaRPr lang="en-US" sz="3600" dirty="0">
              <a:solidFill>
                <a:srgbClr val="00B0F0"/>
              </a:solidFill>
            </a:endParaRPr>
          </a:p>
        </p:txBody>
      </p:sp>
      <p:sp>
        <p:nvSpPr>
          <p:cNvPr id="2" name="Slide Number Placeholder 1"/>
          <p:cNvSpPr>
            <a:spLocks noGrp="1"/>
          </p:cNvSpPr>
          <p:nvPr>
            <p:ph type="sldNum" sz="quarter" idx="12"/>
          </p:nvPr>
        </p:nvSpPr>
        <p:spPr/>
        <p:txBody>
          <a:bodyPr/>
          <a:lstStyle/>
          <a:p>
            <a:fld id="{283C2EE3-80F9-4D17-8247-CAE81867CC1C}" type="slidenum">
              <a:rPr lang="en-US" smtClean="0"/>
              <a:t>29</a:t>
            </a:fld>
            <a:endParaRPr lang="en-US"/>
          </a:p>
        </p:txBody>
      </p:sp>
      <p:sp>
        <p:nvSpPr>
          <p:cNvPr id="7" name="Title 1"/>
          <p:cNvSpPr>
            <a:spLocks noGrp="1"/>
          </p:cNvSpPr>
          <p:nvPr>
            <p:ph type="title"/>
          </p:nvPr>
        </p:nvSpPr>
        <p:spPr>
          <a:xfrm>
            <a:off x="1234840" y="679572"/>
            <a:ext cx="9404723" cy="1400530"/>
          </a:xfrm>
        </p:spPr>
        <p:txBody>
          <a:bodyPr>
            <a:noAutofit/>
          </a:bodyPr>
          <a:lstStyle/>
          <a:p>
            <a:pPr algn="ctr"/>
            <a:r>
              <a:rPr lang="en-US" sz="4000" b="1" dirty="0"/>
              <a:t>Looking East for Business Education </a:t>
            </a:r>
            <a:br>
              <a:rPr lang="en-US" sz="4000" b="1" dirty="0"/>
            </a:br>
            <a:endParaRPr lang="en-US" sz="4000" b="1" dirty="0"/>
          </a:p>
        </p:txBody>
      </p:sp>
    </p:spTree>
    <p:extLst>
      <p:ext uri="{BB962C8B-B14F-4D97-AF65-F5344CB8AC3E}">
        <p14:creationId xmlns:p14="http://schemas.microsoft.com/office/powerpoint/2010/main" val="2727309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 y="1909483"/>
            <a:ext cx="11577918" cy="3778624"/>
          </a:xfrm>
        </p:spPr>
        <p:txBody>
          <a:bodyPr/>
          <a:lstStyle/>
          <a:p>
            <a:pPr algn="ctr"/>
            <a:r>
              <a:rPr lang="en-US" sz="5400" b="1" dirty="0"/>
              <a:t>CPEC Consortium </a:t>
            </a:r>
            <a:r>
              <a:rPr lang="en-US" sz="5400" b="1" dirty="0" smtClean="0"/>
              <a:t/>
            </a:r>
            <a:br>
              <a:rPr lang="en-US" sz="5400" b="1" dirty="0" smtClean="0"/>
            </a:br>
            <a:r>
              <a:rPr lang="en-US" sz="5400" b="1" dirty="0" smtClean="0"/>
              <a:t>of </a:t>
            </a:r>
            <a:br>
              <a:rPr lang="en-US" sz="5400" b="1" dirty="0" smtClean="0"/>
            </a:br>
            <a:r>
              <a:rPr lang="en-US" sz="5400" b="1" dirty="0" smtClean="0"/>
              <a:t>Business </a:t>
            </a:r>
            <a:r>
              <a:rPr lang="en-US" sz="5400" b="1" dirty="0"/>
              <a:t>Schools/ Universities</a:t>
            </a:r>
            <a:br>
              <a:rPr lang="en-US" sz="5400" b="1" dirty="0"/>
            </a:br>
            <a:endParaRPr lang="en-US" sz="5400" b="1" dirty="0"/>
          </a:p>
        </p:txBody>
      </p:sp>
      <p:sp>
        <p:nvSpPr>
          <p:cNvPr id="4" name="Slide Number Placeholder 3"/>
          <p:cNvSpPr>
            <a:spLocks noGrp="1"/>
          </p:cNvSpPr>
          <p:nvPr>
            <p:ph type="sldNum" sz="quarter" idx="12"/>
          </p:nvPr>
        </p:nvSpPr>
        <p:spPr/>
        <p:txBody>
          <a:bodyPr/>
          <a:lstStyle/>
          <a:p>
            <a:fld id="{283C2EE3-80F9-4D17-8247-CAE81867CC1C}" type="slidenum">
              <a:rPr lang="en-US" smtClean="0"/>
              <a:t>3</a:t>
            </a:fld>
            <a:endParaRPr lang="en-US"/>
          </a:p>
        </p:txBody>
      </p:sp>
    </p:spTree>
    <p:extLst>
      <p:ext uri="{BB962C8B-B14F-4D97-AF65-F5344CB8AC3E}">
        <p14:creationId xmlns:p14="http://schemas.microsoft.com/office/powerpoint/2010/main" val="2607133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05853" y="2000000"/>
            <a:ext cx="10489585" cy="875616"/>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4000" b="1" kern="1200" cap="all" baseline="0">
                <a:solidFill>
                  <a:schemeClr val="bg1"/>
                </a:solidFill>
                <a:latin typeface="Arial" panose="020B0604020202020204" pitchFamily="34" charset="0"/>
                <a:ea typeface="+mj-ea"/>
                <a:cs typeface="Arial" panose="020B0604020202020204" pitchFamily="34" charset="0"/>
              </a:defRPr>
            </a:lvl1pPr>
          </a:lstStyle>
          <a:p>
            <a:endParaRPr lang="en-US" sz="6000" dirty="0">
              <a:solidFill>
                <a:srgbClr val="FFFF00"/>
              </a:solidFill>
            </a:endParaRPr>
          </a:p>
        </p:txBody>
      </p:sp>
      <p:sp>
        <p:nvSpPr>
          <p:cNvPr id="11" name="Slide Number Placeholder 1"/>
          <p:cNvSpPr>
            <a:spLocks noGrp="1"/>
          </p:cNvSpPr>
          <p:nvPr>
            <p:ph type="sldNum" sz="quarter" idx="12"/>
          </p:nvPr>
        </p:nvSpPr>
        <p:spPr>
          <a:xfrm>
            <a:off x="8589298" y="6610899"/>
            <a:ext cx="2736414" cy="379747"/>
          </a:xfrm>
        </p:spPr>
        <p:txBody>
          <a:bodyPr/>
          <a:lstStyle/>
          <a:p>
            <a:fld id="{72268800-B7A2-4AE4-8952-CB363FD7CFA0}" type="slidenum">
              <a:rPr lang="en-US" smtClean="0"/>
              <a:t>30</a:t>
            </a:fld>
            <a:endParaRPr lang="en-US"/>
          </a:p>
        </p:txBody>
      </p:sp>
      <p:pic>
        <p:nvPicPr>
          <p:cNvPr id="12" name="Picture 2" descr="C:\Users\Rector\Desktop\Presentation\Slide1_02 (2).jpg"/>
          <p:cNvPicPr>
            <a:picLocks noChangeAspect="1" noChangeArrowheads="1"/>
          </p:cNvPicPr>
          <p:nvPr/>
        </p:nvPicPr>
        <p:blipFill>
          <a:blip r:embed="rId3"/>
          <a:srcRect/>
          <a:stretch>
            <a:fillRect/>
          </a:stretch>
        </p:blipFill>
        <p:spPr bwMode="auto">
          <a:xfrm>
            <a:off x="3173505" y="16966"/>
            <a:ext cx="8800073" cy="6841034"/>
          </a:xfrm>
          <a:prstGeom prst="rect">
            <a:avLst/>
          </a:prstGeom>
          <a:solidFill>
            <a:schemeClr val="tx1"/>
          </a:solidFill>
        </p:spPr>
      </p:pic>
      <p:sp>
        <p:nvSpPr>
          <p:cNvPr id="13" name="TextBox 12"/>
          <p:cNvSpPr txBox="1"/>
          <p:nvPr/>
        </p:nvSpPr>
        <p:spPr>
          <a:xfrm>
            <a:off x="6726552" y="3059578"/>
            <a:ext cx="1607980" cy="949566"/>
          </a:xfrm>
          <a:prstGeom prst="rect">
            <a:avLst/>
          </a:prstGeom>
          <a:noFill/>
        </p:spPr>
        <p:txBody>
          <a:bodyPr wrap="none" lIns="121612" tIns="60806" rIns="121612" bIns="60806" rtlCol="0">
            <a:spAutoFit/>
          </a:bodyPr>
          <a:lstStyle/>
          <a:p>
            <a:pPr algn="ctr" defTabSz="1216092" fontAlgn="base">
              <a:spcBef>
                <a:spcPct val="0"/>
              </a:spcBef>
              <a:spcAft>
                <a:spcPct val="0"/>
              </a:spcAft>
            </a:pPr>
            <a:r>
              <a:rPr lang="en-US" sz="2693" b="1" dirty="0">
                <a:solidFill>
                  <a:srgbClr val="FFFFFF"/>
                </a:solidFill>
                <a:latin typeface="Arial" charset="0"/>
              </a:rPr>
              <a:t>National</a:t>
            </a:r>
          </a:p>
          <a:p>
            <a:pPr algn="ctr" defTabSz="1216092" fontAlgn="base">
              <a:spcBef>
                <a:spcPct val="0"/>
              </a:spcBef>
              <a:spcAft>
                <a:spcPct val="0"/>
              </a:spcAft>
            </a:pPr>
            <a:r>
              <a:rPr lang="en-US" sz="2693" b="1" dirty="0">
                <a:solidFill>
                  <a:srgbClr val="FFFFFF"/>
                </a:solidFill>
                <a:latin typeface="Arial" charset="0"/>
              </a:rPr>
              <a:t>Vision</a:t>
            </a:r>
          </a:p>
        </p:txBody>
      </p:sp>
      <p:sp>
        <p:nvSpPr>
          <p:cNvPr id="14" name="TextBox 13"/>
          <p:cNvSpPr txBox="1"/>
          <p:nvPr/>
        </p:nvSpPr>
        <p:spPr>
          <a:xfrm>
            <a:off x="5545224" y="2046092"/>
            <a:ext cx="1334545" cy="1102818"/>
          </a:xfrm>
          <a:prstGeom prst="rect">
            <a:avLst/>
          </a:prstGeom>
          <a:noFill/>
        </p:spPr>
        <p:txBody>
          <a:bodyPr wrap="none" lIns="121612" tIns="60806" rIns="121612" bIns="60806" rtlCol="0">
            <a:spAutoFit/>
          </a:bodyPr>
          <a:lstStyle/>
          <a:p>
            <a:pPr defTabSz="1216092" fontAlgn="base">
              <a:spcBef>
                <a:spcPct val="0"/>
              </a:spcBef>
              <a:spcAft>
                <a:spcPct val="0"/>
              </a:spcAft>
            </a:pPr>
            <a:r>
              <a:rPr lang="en-US" sz="3192" b="1" dirty="0">
                <a:solidFill>
                  <a:srgbClr val="000000"/>
                </a:solidFill>
                <a:latin typeface="Arial" charset="0"/>
              </a:rPr>
              <a:t>Think</a:t>
            </a:r>
          </a:p>
          <a:p>
            <a:pPr defTabSz="1216092" fontAlgn="base">
              <a:spcBef>
                <a:spcPct val="0"/>
              </a:spcBef>
              <a:spcAft>
                <a:spcPct val="0"/>
              </a:spcAft>
            </a:pPr>
            <a:r>
              <a:rPr lang="en-US" sz="3192" b="1" dirty="0">
                <a:solidFill>
                  <a:srgbClr val="000000"/>
                </a:solidFill>
                <a:latin typeface="Arial" charset="0"/>
              </a:rPr>
              <a:t>Tank</a:t>
            </a:r>
          </a:p>
        </p:txBody>
      </p:sp>
      <p:sp>
        <p:nvSpPr>
          <p:cNvPr id="15" name="TextBox 14"/>
          <p:cNvSpPr txBox="1"/>
          <p:nvPr/>
        </p:nvSpPr>
        <p:spPr>
          <a:xfrm>
            <a:off x="8385855" y="2100457"/>
            <a:ext cx="1358530" cy="949566"/>
          </a:xfrm>
          <a:prstGeom prst="rect">
            <a:avLst/>
          </a:prstGeom>
          <a:noFill/>
        </p:spPr>
        <p:txBody>
          <a:bodyPr wrap="none" lIns="121612" tIns="60806" rIns="121612" bIns="60806" rtlCol="0">
            <a:spAutoFit/>
          </a:bodyPr>
          <a:lstStyle/>
          <a:p>
            <a:pPr defTabSz="1216092" fontAlgn="base">
              <a:spcBef>
                <a:spcPct val="0"/>
              </a:spcBef>
              <a:spcAft>
                <a:spcPct val="0"/>
              </a:spcAft>
            </a:pPr>
            <a:r>
              <a:rPr lang="en-US" sz="2693" b="1" dirty="0" err="1">
                <a:solidFill>
                  <a:srgbClr val="000000"/>
                </a:solidFill>
                <a:latin typeface="Arial" charset="0"/>
              </a:rPr>
              <a:t>Gover</a:t>
            </a:r>
            <a:r>
              <a:rPr lang="en-US" sz="2693" b="1" dirty="0">
                <a:solidFill>
                  <a:srgbClr val="000000"/>
                </a:solidFill>
                <a:latin typeface="Arial" charset="0"/>
              </a:rPr>
              <a:t>-</a:t>
            </a:r>
          </a:p>
          <a:p>
            <a:pPr defTabSz="1216092" fontAlgn="base">
              <a:spcBef>
                <a:spcPct val="0"/>
              </a:spcBef>
              <a:spcAft>
                <a:spcPct val="0"/>
              </a:spcAft>
            </a:pPr>
            <a:r>
              <a:rPr lang="en-US" sz="2693" b="1" dirty="0" err="1">
                <a:solidFill>
                  <a:srgbClr val="000000"/>
                </a:solidFill>
                <a:latin typeface="Arial" charset="0"/>
              </a:rPr>
              <a:t>nance</a:t>
            </a:r>
            <a:endParaRPr lang="en-US" sz="2693" b="1" dirty="0">
              <a:solidFill>
                <a:srgbClr val="000000"/>
              </a:solidFill>
              <a:latin typeface="Arial" charset="0"/>
            </a:endParaRPr>
          </a:p>
        </p:txBody>
      </p:sp>
      <p:sp>
        <p:nvSpPr>
          <p:cNvPr id="16" name="TextBox 15"/>
          <p:cNvSpPr txBox="1"/>
          <p:nvPr/>
        </p:nvSpPr>
        <p:spPr>
          <a:xfrm>
            <a:off x="5472287" y="4145038"/>
            <a:ext cx="1512037" cy="949566"/>
          </a:xfrm>
          <a:prstGeom prst="rect">
            <a:avLst/>
          </a:prstGeom>
          <a:noFill/>
        </p:spPr>
        <p:txBody>
          <a:bodyPr wrap="none" lIns="121612" tIns="60806" rIns="121612" bIns="60806" rtlCol="0">
            <a:spAutoFit/>
          </a:bodyPr>
          <a:lstStyle/>
          <a:p>
            <a:pPr algn="ctr" defTabSz="1216092" fontAlgn="base">
              <a:spcBef>
                <a:spcPct val="0"/>
              </a:spcBef>
              <a:spcAft>
                <a:spcPct val="0"/>
              </a:spcAft>
            </a:pPr>
            <a:r>
              <a:rPr lang="en-US" sz="2693" b="1" dirty="0">
                <a:solidFill>
                  <a:srgbClr val="000000"/>
                </a:solidFill>
                <a:latin typeface="Arial" charset="0"/>
              </a:rPr>
              <a:t>Applied</a:t>
            </a:r>
          </a:p>
          <a:p>
            <a:pPr algn="ctr" defTabSz="1216092" fontAlgn="base">
              <a:spcBef>
                <a:spcPct val="0"/>
              </a:spcBef>
              <a:spcAft>
                <a:spcPct val="0"/>
              </a:spcAft>
            </a:pPr>
            <a:r>
              <a:rPr lang="en-US" sz="2693" b="1" dirty="0">
                <a:solidFill>
                  <a:srgbClr val="000000"/>
                </a:solidFill>
                <a:latin typeface="Arial" charset="0"/>
              </a:rPr>
              <a:t>R&amp;D</a:t>
            </a:r>
          </a:p>
        </p:txBody>
      </p:sp>
      <p:sp>
        <p:nvSpPr>
          <p:cNvPr id="17" name="TextBox 16"/>
          <p:cNvSpPr txBox="1"/>
          <p:nvPr/>
        </p:nvSpPr>
        <p:spPr>
          <a:xfrm>
            <a:off x="8069177" y="3971715"/>
            <a:ext cx="1710318" cy="1225368"/>
          </a:xfrm>
          <a:prstGeom prst="rect">
            <a:avLst/>
          </a:prstGeom>
          <a:noFill/>
        </p:spPr>
        <p:txBody>
          <a:bodyPr wrap="none" lIns="121612" tIns="60806" rIns="121612" bIns="60806" rtlCol="0">
            <a:spAutoFit/>
          </a:bodyPr>
          <a:lstStyle/>
          <a:p>
            <a:pPr algn="ctr" defTabSz="1216092" fontAlgn="base">
              <a:spcBef>
                <a:spcPct val="0"/>
              </a:spcBef>
              <a:spcAft>
                <a:spcPct val="0"/>
              </a:spcAft>
            </a:pPr>
            <a:r>
              <a:rPr lang="en-US" sz="2394" b="1" dirty="0">
                <a:solidFill>
                  <a:srgbClr val="000000"/>
                </a:solidFill>
                <a:latin typeface="Arial" charset="0"/>
              </a:rPr>
              <a:t>Socio</a:t>
            </a:r>
          </a:p>
          <a:p>
            <a:pPr algn="ctr" defTabSz="1216092" fontAlgn="base">
              <a:spcBef>
                <a:spcPct val="0"/>
              </a:spcBef>
              <a:spcAft>
                <a:spcPct val="0"/>
              </a:spcAft>
            </a:pPr>
            <a:r>
              <a:rPr lang="en-US" sz="2394" b="1" dirty="0">
                <a:solidFill>
                  <a:srgbClr val="000000"/>
                </a:solidFill>
                <a:latin typeface="Arial" charset="0"/>
              </a:rPr>
              <a:t>Economic</a:t>
            </a:r>
          </a:p>
          <a:p>
            <a:pPr algn="ctr" defTabSz="1216092" fontAlgn="base">
              <a:spcBef>
                <a:spcPct val="0"/>
              </a:spcBef>
              <a:spcAft>
                <a:spcPct val="0"/>
              </a:spcAft>
            </a:pPr>
            <a:r>
              <a:rPr lang="en-US" sz="2394" b="1" dirty="0">
                <a:solidFill>
                  <a:srgbClr val="000000"/>
                </a:solidFill>
                <a:latin typeface="Arial" charset="0"/>
              </a:rPr>
              <a:t>Growth</a:t>
            </a:r>
          </a:p>
        </p:txBody>
      </p:sp>
      <p:sp>
        <p:nvSpPr>
          <p:cNvPr id="18" name="TextBox 3"/>
          <p:cNvSpPr txBox="1"/>
          <p:nvPr/>
        </p:nvSpPr>
        <p:spPr>
          <a:xfrm>
            <a:off x="103566" y="2597501"/>
            <a:ext cx="3295650" cy="2277236"/>
          </a:xfrm>
          <a:prstGeom prst="rect">
            <a:avLst/>
          </a:prstGeom>
          <a:solidFill>
            <a:schemeClr val="tx1"/>
          </a:solidFill>
        </p:spPr>
        <p:txBody>
          <a:bodyPr wrap="square" lIns="121612" tIns="60806" rIns="121612" bIns="60806" rtlCol="0">
            <a:spAutoFit/>
          </a:bodyPr>
          <a:lstStyle/>
          <a:p>
            <a:pPr algn="ctr" defTabSz="1216092" fontAlgn="base">
              <a:spcBef>
                <a:spcPct val="0"/>
              </a:spcBef>
              <a:spcAft>
                <a:spcPct val="0"/>
              </a:spcAft>
            </a:pPr>
            <a:r>
              <a:rPr lang="en-US" sz="2800" b="1" dirty="0" smtClean="0">
                <a:solidFill>
                  <a:srgbClr val="000000"/>
                </a:solidFill>
                <a:latin typeface="Arial" charset="0"/>
              </a:rPr>
              <a:t>Quadruple Helix Model </a:t>
            </a:r>
          </a:p>
          <a:p>
            <a:pPr algn="ctr" defTabSz="911955" fontAlgn="base">
              <a:spcBef>
                <a:spcPct val="0"/>
              </a:spcBef>
              <a:spcAft>
                <a:spcPct val="0"/>
              </a:spcAft>
            </a:pPr>
            <a:r>
              <a:rPr lang="en-US" sz="2800" b="1" dirty="0" smtClean="0">
                <a:solidFill>
                  <a:srgbClr val="000000"/>
                </a:solidFill>
                <a:latin typeface="Arial" charset="0"/>
              </a:rPr>
              <a:t>for </a:t>
            </a:r>
          </a:p>
          <a:p>
            <a:pPr algn="ctr" defTabSz="911955" fontAlgn="base">
              <a:spcBef>
                <a:spcPct val="0"/>
              </a:spcBef>
              <a:spcAft>
                <a:spcPct val="0"/>
              </a:spcAft>
            </a:pPr>
            <a:r>
              <a:rPr lang="en-US" sz="2800" b="1" dirty="0" smtClean="0">
                <a:solidFill>
                  <a:srgbClr val="000000"/>
                </a:solidFill>
                <a:latin typeface="Arial" charset="0"/>
              </a:rPr>
              <a:t>Integrated Growth</a:t>
            </a:r>
            <a:endParaRPr lang="en-US" sz="2800" b="1" dirty="0">
              <a:solidFill>
                <a:srgbClr val="000000"/>
              </a:solidFill>
              <a:latin typeface="Arial" charset="0"/>
            </a:endParaRPr>
          </a:p>
        </p:txBody>
      </p:sp>
      <p:grpSp>
        <p:nvGrpSpPr>
          <p:cNvPr id="19" name="Group 4"/>
          <p:cNvGrpSpPr/>
          <p:nvPr/>
        </p:nvGrpSpPr>
        <p:grpSpPr>
          <a:xfrm>
            <a:off x="3349227" y="1477112"/>
            <a:ext cx="8140500" cy="4167655"/>
            <a:chOff x="2518149" y="1334610"/>
            <a:chExt cx="6120516" cy="4177989"/>
          </a:xfrm>
        </p:grpSpPr>
        <p:sp>
          <p:nvSpPr>
            <p:cNvPr id="20" name="TextBox 5"/>
            <p:cNvSpPr txBox="1"/>
            <p:nvPr/>
          </p:nvSpPr>
          <p:spPr>
            <a:xfrm>
              <a:off x="4858505" y="1334610"/>
              <a:ext cx="1667764" cy="506742"/>
            </a:xfrm>
            <a:prstGeom prst="rect">
              <a:avLst/>
            </a:prstGeom>
            <a:solidFill>
              <a:schemeClr val="tx1"/>
            </a:solidFill>
          </p:spPr>
          <p:txBody>
            <a:bodyPr wrap="none" rtlCol="0">
              <a:spAutoFit/>
            </a:bodyPr>
            <a:lstStyle/>
            <a:p>
              <a:pPr defTabSz="1216092" fontAlgn="base">
                <a:spcBef>
                  <a:spcPct val="0"/>
                </a:spcBef>
                <a:spcAft>
                  <a:spcPct val="0"/>
                </a:spcAft>
              </a:pPr>
              <a:r>
                <a:rPr lang="en-US" sz="2693" b="1" dirty="0">
                  <a:solidFill>
                    <a:srgbClr val="000000"/>
                  </a:solidFill>
                  <a:latin typeface="Arial" charset="0"/>
                </a:rPr>
                <a:t>Government</a:t>
              </a:r>
            </a:p>
          </p:txBody>
        </p:sp>
        <p:sp>
          <p:nvSpPr>
            <p:cNvPr id="21" name="TextBox 6"/>
            <p:cNvSpPr txBox="1"/>
            <p:nvPr/>
          </p:nvSpPr>
          <p:spPr>
            <a:xfrm>
              <a:off x="2518149" y="3048000"/>
              <a:ext cx="1588415" cy="583558"/>
            </a:xfrm>
            <a:prstGeom prst="rect">
              <a:avLst/>
            </a:prstGeom>
            <a:solidFill>
              <a:schemeClr val="tx1"/>
            </a:solidFill>
          </p:spPr>
          <p:txBody>
            <a:bodyPr wrap="none" rtlCol="0">
              <a:spAutoFit/>
            </a:bodyPr>
            <a:lstStyle/>
            <a:p>
              <a:pPr defTabSz="1216092" fontAlgn="base">
                <a:spcBef>
                  <a:spcPct val="0"/>
                </a:spcBef>
                <a:spcAft>
                  <a:spcPct val="0"/>
                </a:spcAft>
              </a:pPr>
              <a:r>
                <a:rPr lang="en-US" sz="3192" b="1" dirty="0">
                  <a:solidFill>
                    <a:srgbClr val="000000"/>
                  </a:solidFill>
                  <a:latin typeface="Arial" charset="0"/>
                </a:rPr>
                <a:t>Academia</a:t>
              </a:r>
            </a:p>
          </p:txBody>
        </p:sp>
        <p:sp>
          <p:nvSpPr>
            <p:cNvPr id="22" name="TextBox 7"/>
            <p:cNvSpPr txBox="1"/>
            <p:nvPr/>
          </p:nvSpPr>
          <p:spPr>
            <a:xfrm>
              <a:off x="7239002" y="3016804"/>
              <a:ext cx="1399663" cy="660309"/>
            </a:xfrm>
            <a:prstGeom prst="rect">
              <a:avLst/>
            </a:prstGeom>
            <a:solidFill>
              <a:schemeClr val="tx1"/>
            </a:solidFill>
          </p:spPr>
          <p:txBody>
            <a:bodyPr wrap="none" rtlCol="0">
              <a:spAutoFit/>
            </a:bodyPr>
            <a:lstStyle/>
            <a:p>
              <a:pPr defTabSz="1216092" fontAlgn="base">
                <a:spcBef>
                  <a:spcPct val="0"/>
                </a:spcBef>
                <a:spcAft>
                  <a:spcPct val="0"/>
                </a:spcAft>
              </a:pPr>
              <a:r>
                <a:rPr lang="en-US" sz="3691" b="1" dirty="0">
                  <a:solidFill>
                    <a:srgbClr val="000000"/>
                  </a:solidFill>
                  <a:latin typeface="Arial" charset="0"/>
                </a:rPr>
                <a:t>Society</a:t>
              </a:r>
            </a:p>
          </p:txBody>
        </p:sp>
        <p:sp>
          <p:nvSpPr>
            <p:cNvPr id="23" name="TextBox 8"/>
            <p:cNvSpPr txBox="1"/>
            <p:nvPr/>
          </p:nvSpPr>
          <p:spPr>
            <a:xfrm>
              <a:off x="5023434" y="4927594"/>
              <a:ext cx="1352513" cy="585005"/>
            </a:xfrm>
            <a:prstGeom prst="rect">
              <a:avLst/>
            </a:prstGeom>
            <a:solidFill>
              <a:schemeClr val="tx1"/>
            </a:solidFill>
          </p:spPr>
          <p:txBody>
            <a:bodyPr wrap="none" rtlCol="0">
              <a:spAutoFit/>
            </a:bodyPr>
            <a:lstStyle/>
            <a:p>
              <a:pPr algn="ctr" defTabSz="1216092" fontAlgn="base">
                <a:spcBef>
                  <a:spcPct val="0"/>
                </a:spcBef>
                <a:spcAft>
                  <a:spcPct val="0"/>
                </a:spcAft>
              </a:pPr>
              <a:r>
                <a:rPr lang="en-US" sz="3192" b="1" dirty="0" smtClean="0">
                  <a:solidFill>
                    <a:srgbClr val="000000"/>
                  </a:solidFill>
                  <a:latin typeface="Arial" charset="0"/>
                </a:rPr>
                <a:t>Industry</a:t>
              </a:r>
              <a:endParaRPr lang="en-US" sz="3192" b="1" dirty="0">
                <a:solidFill>
                  <a:srgbClr val="000000"/>
                </a:solidFill>
                <a:latin typeface="Arial" charset="0"/>
              </a:endParaRPr>
            </a:p>
          </p:txBody>
        </p:sp>
        <p:sp>
          <p:nvSpPr>
            <p:cNvPr id="24" name="Oval 17"/>
            <p:cNvSpPr/>
            <p:nvPr/>
          </p:nvSpPr>
          <p:spPr bwMode="auto">
            <a:xfrm>
              <a:off x="4191000" y="2970642"/>
              <a:ext cx="762000" cy="733097"/>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214" tIns="0" rIns="91214" bIns="0" numCol="1" rtlCol="0" anchor="ctr" anchorCtr="0" compatLnSpc="1">
              <a:prstTxWarp prst="textNoShape">
                <a:avLst/>
              </a:prstTxWarp>
            </a:bodyPr>
            <a:lstStyle/>
            <a:p>
              <a:pPr algn="ctr" defTabSz="1216092" fontAlgn="base">
                <a:spcBef>
                  <a:spcPct val="0"/>
                </a:spcBef>
                <a:spcAft>
                  <a:spcPct val="0"/>
                </a:spcAft>
              </a:pPr>
              <a:r>
                <a:rPr lang="en-US" sz="5287" b="1" dirty="0">
                  <a:solidFill>
                    <a:srgbClr val="000000"/>
                  </a:solidFill>
                  <a:latin typeface="Arial" charset="0"/>
                </a:rPr>
                <a:t>1</a:t>
              </a:r>
            </a:p>
          </p:txBody>
        </p:sp>
        <p:sp>
          <p:nvSpPr>
            <p:cNvPr id="25" name="Oval 20"/>
            <p:cNvSpPr/>
            <p:nvPr/>
          </p:nvSpPr>
          <p:spPr bwMode="auto">
            <a:xfrm>
              <a:off x="5313298" y="1883102"/>
              <a:ext cx="762000" cy="733097"/>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214" tIns="0" rIns="91214" bIns="0" numCol="1" rtlCol="0" anchor="ctr" anchorCtr="0" compatLnSpc="1">
              <a:prstTxWarp prst="textNoShape">
                <a:avLst/>
              </a:prstTxWarp>
            </a:bodyPr>
            <a:lstStyle/>
            <a:p>
              <a:pPr algn="ctr" defTabSz="1216092" fontAlgn="base">
                <a:spcBef>
                  <a:spcPct val="0"/>
                </a:spcBef>
                <a:spcAft>
                  <a:spcPct val="0"/>
                </a:spcAft>
              </a:pPr>
              <a:r>
                <a:rPr lang="en-US" sz="5287" b="1" dirty="0">
                  <a:solidFill>
                    <a:srgbClr val="000000"/>
                  </a:solidFill>
                  <a:latin typeface="Arial" charset="0"/>
                </a:rPr>
                <a:t>2</a:t>
              </a:r>
            </a:p>
          </p:txBody>
        </p:sp>
        <p:sp>
          <p:nvSpPr>
            <p:cNvPr id="26" name="Oval 21"/>
            <p:cNvSpPr/>
            <p:nvPr/>
          </p:nvSpPr>
          <p:spPr bwMode="auto">
            <a:xfrm>
              <a:off x="6400800" y="3000703"/>
              <a:ext cx="762000" cy="733097"/>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214" tIns="0" rIns="91214" bIns="0" numCol="1" rtlCol="0" anchor="ctr" anchorCtr="0" compatLnSpc="1">
              <a:prstTxWarp prst="textNoShape">
                <a:avLst/>
              </a:prstTxWarp>
            </a:bodyPr>
            <a:lstStyle/>
            <a:p>
              <a:pPr algn="ctr" defTabSz="1216092" fontAlgn="base">
                <a:spcBef>
                  <a:spcPct val="0"/>
                </a:spcBef>
                <a:spcAft>
                  <a:spcPct val="0"/>
                </a:spcAft>
              </a:pPr>
              <a:r>
                <a:rPr lang="en-US" sz="5287" b="1" dirty="0">
                  <a:solidFill>
                    <a:srgbClr val="000000"/>
                  </a:solidFill>
                  <a:latin typeface="Arial" charset="0"/>
                </a:rPr>
                <a:t>3</a:t>
              </a:r>
            </a:p>
          </p:txBody>
        </p:sp>
        <p:sp>
          <p:nvSpPr>
            <p:cNvPr id="27" name="Oval 22"/>
            <p:cNvSpPr/>
            <p:nvPr/>
          </p:nvSpPr>
          <p:spPr bwMode="auto">
            <a:xfrm>
              <a:off x="5334000" y="4143703"/>
              <a:ext cx="762000" cy="733097"/>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214" tIns="0" rIns="91214" bIns="0" numCol="1" rtlCol="0" anchor="ctr" anchorCtr="0" compatLnSpc="1">
              <a:prstTxWarp prst="textNoShape">
                <a:avLst/>
              </a:prstTxWarp>
            </a:bodyPr>
            <a:lstStyle/>
            <a:p>
              <a:pPr algn="ctr" defTabSz="1216092" fontAlgn="base">
                <a:spcBef>
                  <a:spcPct val="0"/>
                </a:spcBef>
                <a:spcAft>
                  <a:spcPct val="0"/>
                </a:spcAft>
              </a:pPr>
              <a:r>
                <a:rPr lang="en-US" sz="5287" b="1" dirty="0">
                  <a:solidFill>
                    <a:srgbClr val="000000"/>
                  </a:solidFill>
                  <a:latin typeface="Arial" charset="0"/>
                </a:rPr>
                <a:t>4</a:t>
              </a:r>
            </a:p>
          </p:txBody>
        </p:sp>
      </p:grpSp>
      <p:grpSp>
        <p:nvGrpSpPr>
          <p:cNvPr id="28" name="Group 18"/>
          <p:cNvGrpSpPr/>
          <p:nvPr/>
        </p:nvGrpSpPr>
        <p:grpSpPr>
          <a:xfrm>
            <a:off x="4473577" y="646889"/>
            <a:ext cx="6153649" cy="5428539"/>
            <a:chOff x="3363502" y="502326"/>
            <a:chExt cx="4626684" cy="5442004"/>
          </a:xfrm>
        </p:grpSpPr>
        <p:sp>
          <p:nvSpPr>
            <p:cNvPr id="29" name="TextBox 14"/>
            <p:cNvSpPr txBox="1"/>
            <p:nvPr/>
          </p:nvSpPr>
          <p:spPr>
            <a:xfrm>
              <a:off x="5086128" y="502326"/>
              <a:ext cx="1349168" cy="583558"/>
            </a:xfrm>
            <a:prstGeom prst="rect">
              <a:avLst/>
            </a:prstGeom>
            <a:noFill/>
          </p:spPr>
          <p:txBody>
            <a:bodyPr wrap="none" rtlCol="0">
              <a:spAutoFit/>
            </a:bodyPr>
            <a:lstStyle/>
            <a:p>
              <a:pPr defTabSz="1216092" fontAlgn="base">
                <a:spcBef>
                  <a:spcPct val="0"/>
                </a:spcBef>
                <a:spcAft>
                  <a:spcPct val="0"/>
                </a:spcAft>
              </a:pPr>
              <a:r>
                <a:rPr lang="en-US" sz="3192" b="1" dirty="0">
                  <a:solidFill>
                    <a:srgbClr val="FFFFFF"/>
                  </a:solidFill>
                  <a:latin typeface="Arial" charset="0"/>
                </a:rPr>
                <a:t>Security</a:t>
              </a:r>
            </a:p>
          </p:txBody>
        </p:sp>
        <p:sp>
          <p:nvSpPr>
            <p:cNvPr id="30" name="TextBox 16"/>
            <p:cNvSpPr txBox="1"/>
            <p:nvPr/>
          </p:nvSpPr>
          <p:spPr>
            <a:xfrm>
              <a:off x="5086128" y="5360772"/>
              <a:ext cx="1349168" cy="583558"/>
            </a:xfrm>
            <a:prstGeom prst="rect">
              <a:avLst/>
            </a:prstGeom>
            <a:noFill/>
          </p:spPr>
          <p:txBody>
            <a:bodyPr wrap="none" rtlCol="0">
              <a:spAutoFit/>
            </a:bodyPr>
            <a:lstStyle/>
            <a:p>
              <a:pPr defTabSz="1216092" fontAlgn="base">
                <a:spcBef>
                  <a:spcPct val="0"/>
                </a:spcBef>
                <a:spcAft>
                  <a:spcPct val="0"/>
                </a:spcAft>
              </a:pPr>
              <a:r>
                <a:rPr lang="en-US" sz="3192" b="1" dirty="0">
                  <a:solidFill>
                    <a:srgbClr val="000000"/>
                  </a:solidFill>
                  <a:latin typeface="Arial" charset="0"/>
                </a:rPr>
                <a:t>Security</a:t>
              </a:r>
            </a:p>
          </p:txBody>
        </p:sp>
        <p:sp>
          <p:nvSpPr>
            <p:cNvPr id="31" name="TextBox 23"/>
            <p:cNvSpPr txBox="1"/>
            <p:nvPr/>
          </p:nvSpPr>
          <p:spPr>
            <a:xfrm rot="19340708">
              <a:off x="3363502" y="1341644"/>
              <a:ext cx="1049807" cy="460767"/>
            </a:xfrm>
            <a:prstGeom prst="rect">
              <a:avLst/>
            </a:prstGeom>
            <a:noFill/>
          </p:spPr>
          <p:txBody>
            <a:bodyPr wrap="none" rtlCol="0">
              <a:spAutoFit/>
            </a:bodyPr>
            <a:lstStyle/>
            <a:p>
              <a:pPr defTabSz="1216092" fontAlgn="base">
                <a:spcBef>
                  <a:spcPct val="0"/>
                </a:spcBef>
                <a:spcAft>
                  <a:spcPct val="0"/>
                </a:spcAft>
              </a:pPr>
              <a:r>
                <a:rPr lang="en-US" sz="2394" b="1" dirty="0">
                  <a:solidFill>
                    <a:srgbClr val="FFFFFF"/>
                  </a:solidFill>
                  <a:latin typeface="Arial" charset="0"/>
                </a:rPr>
                <a:t>Security</a:t>
              </a:r>
            </a:p>
          </p:txBody>
        </p:sp>
        <p:sp>
          <p:nvSpPr>
            <p:cNvPr id="32" name="TextBox 24"/>
            <p:cNvSpPr txBox="1"/>
            <p:nvPr/>
          </p:nvSpPr>
          <p:spPr>
            <a:xfrm rot="2271583">
              <a:off x="3589489" y="4891652"/>
              <a:ext cx="1049807" cy="460767"/>
            </a:xfrm>
            <a:prstGeom prst="rect">
              <a:avLst/>
            </a:prstGeom>
            <a:noFill/>
          </p:spPr>
          <p:txBody>
            <a:bodyPr wrap="none" rtlCol="0">
              <a:spAutoFit/>
            </a:bodyPr>
            <a:lstStyle/>
            <a:p>
              <a:pPr defTabSz="1216092" fontAlgn="base">
                <a:spcBef>
                  <a:spcPct val="0"/>
                </a:spcBef>
                <a:spcAft>
                  <a:spcPct val="0"/>
                </a:spcAft>
              </a:pPr>
              <a:r>
                <a:rPr lang="en-US" sz="2394" b="1" dirty="0">
                  <a:solidFill>
                    <a:srgbClr val="FFFFFF"/>
                  </a:solidFill>
                  <a:latin typeface="Arial" charset="0"/>
                </a:rPr>
                <a:t>Security</a:t>
              </a:r>
            </a:p>
          </p:txBody>
        </p:sp>
        <p:sp>
          <p:nvSpPr>
            <p:cNvPr id="33" name="TextBox 25"/>
            <p:cNvSpPr txBox="1"/>
            <p:nvPr/>
          </p:nvSpPr>
          <p:spPr>
            <a:xfrm rot="19224195">
              <a:off x="6901402" y="4775913"/>
              <a:ext cx="1049807" cy="460767"/>
            </a:xfrm>
            <a:prstGeom prst="rect">
              <a:avLst/>
            </a:prstGeom>
            <a:noFill/>
          </p:spPr>
          <p:txBody>
            <a:bodyPr wrap="none" rtlCol="0">
              <a:spAutoFit/>
            </a:bodyPr>
            <a:lstStyle/>
            <a:p>
              <a:pPr defTabSz="1216092" fontAlgn="base">
                <a:spcBef>
                  <a:spcPct val="0"/>
                </a:spcBef>
                <a:spcAft>
                  <a:spcPct val="0"/>
                </a:spcAft>
              </a:pPr>
              <a:r>
                <a:rPr lang="en-US" sz="2394" b="1" dirty="0">
                  <a:solidFill>
                    <a:srgbClr val="FFFFFF"/>
                  </a:solidFill>
                  <a:latin typeface="Arial" charset="0"/>
                </a:rPr>
                <a:t>Security</a:t>
              </a:r>
            </a:p>
          </p:txBody>
        </p:sp>
        <p:sp>
          <p:nvSpPr>
            <p:cNvPr id="34" name="TextBox 26"/>
            <p:cNvSpPr txBox="1"/>
            <p:nvPr/>
          </p:nvSpPr>
          <p:spPr>
            <a:xfrm rot="2377343">
              <a:off x="6940379" y="1270626"/>
              <a:ext cx="1049807" cy="460767"/>
            </a:xfrm>
            <a:prstGeom prst="rect">
              <a:avLst/>
            </a:prstGeom>
            <a:noFill/>
          </p:spPr>
          <p:txBody>
            <a:bodyPr wrap="none" rtlCol="0">
              <a:spAutoFit/>
            </a:bodyPr>
            <a:lstStyle/>
            <a:p>
              <a:pPr defTabSz="1216092" fontAlgn="base">
                <a:spcBef>
                  <a:spcPct val="0"/>
                </a:spcBef>
                <a:spcAft>
                  <a:spcPct val="0"/>
                </a:spcAft>
              </a:pPr>
              <a:r>
                <a:rPr lang="en-US" sz="2394" b="1" dirty="0">
                  <a:solidFill>
                    <a:srgbClr val="FFFFFF"/>
                  </a:solidFill>
                  <a:latin typeface="Arial" charset="0"/>
                </a:rPr>
                <a:t>Security</a:t>
              </a:r>
            </a:p>
          </p:txBody>
        </p:sp>
      </p:grpSp>
      <p:sp>
        <p:nvSpPr>
          <p:cNvPr id="35" name="Rectangle 2"/>
          <p:cNvSpPr/>
          <p:nvPr/>
        </p:nvSpPr>
        <p:spPr>
          <a:xfrm>
            <a:off x="4712498" y="503643"/>
            <a:ext cx="5717152" cy="3096648"/>
          </a:xfrm>
          <a:prstGeom prst="rect">
            <a:avLst/>
          </a:prstGeom>
          <a:noFill/>
        </p:spPr>
        <p:txBody>
          <a:bodyPr spcFirstLastPara="1" wrap="none" lIns="121612" tIns="60806" rIns="121612" bIns="60806" numCol="1">
            <a:prstTxWarp prst="textArchUp">
              <a:avLst>
                <a:gd name="adj" fmla="val 9943830"/>
              </a:avLst>
            </a:prstTxWarp>
            <a:spAutoFit/>
          </a:bodyPr>
          <a:lstStyle/>
          <a:p>
            <a:pPr algn="ctr" defTabSz="1216092" fontAlgn="base">
              <a:spcBef>
                <a:spcPct val="0"/>
              </a:spcBef>
              <a:spcAft>
                <a:spcPct val="0"/>
              </a:spcAft>
            </a:pPr>
            <a:r>
              <a:rPr lang="en-US" sz="5885" b="1" dirty="0">
                <a:ln w="12700">
                  <a:solidFill>
                    <a:srgbClr val="000000">
                      <a:satMod val="155000"/>
                    </a:srgbClr>
                  </a:solidFill>
                  <a:prstDash val="solid"/>
                </a:ln>
                <a:solidFill>
                  <a:srgbClr val="2D2D8A"/>
                </a:solidFill>
                <a:effectLst>
                  <a:outerShdw blurRad="41275" dist="20320" dir="1800000" algn="tl" rotWithShape="0">
                    <a:srgbClr val="000000">
                      <a:alpha val="40000"/>
                    </a:srgbClr>
                  </a:outerShdw>
                </a:effectLst>
                <a:latin typeface="Arial" charset="0"/>
              </a:rPr>
              <a:t>G L O B A L</a:t>
            </a:r>
          </a:p>
        </p:txBody>
      </p:sp>
      <p:sp>
        <p:nvSpPr>
          <p:cNvPr id="36" name="Rectangle 27"/>
          <p:cNvSpPr/>
          <p:nvPr/>
        </p:nvSpPr>
        <p:spPr>
          <a:xfrm>
            <a:off x="4722213" y="3614718"/>
            <a:ext cx="5717152" cy="2913990"/>
          </a:xfrm>
          <a:prstGeom prst="rect">
            <a:avLst/>
          </a:prstGeom>
          <a:noFill/>
        </p:spPr>
        <p:txBody>
          <a:bodyPr spcFirstLastPara="1" wrap="none" lIns="121612" tIns="60806" rIns="121612" bIns="60806" numCol="1">
            <a:prstTxWarp prst="textArchDown">
              <a:avLst/>
            </a:prstTxWarp>
            <a:spAutoFit/>
          </a:bodyPr>
          <a:lstStyle/>
          <a:p>
            <a:pPr algn="ctr" defTabSz="1216092" fontAlgn="base">
              <a:spcBef>
                <a:spcPct val="0"/>
              </a:spcBef>
              <a:spcAft>
                <a:spcPct val="0"/>
              </a:spcAft>
            </a:pPr>
            <a:r>
              <a:rPr lang="en-US" sz="5885" b="1" dirty="0">
                <a:ln w="12700">
                  <a:solidFill>
                    <a:srgbClr val="000000">
                      <a:satMod val="155000"/>
                    </a:srgbClr>
                  </a:solidFill>
                  <a:prstDash val="solid"/>
                </a:ln>
                <a:solidFill>
                  <a:srgbClr val="2D2D8A"/>
                </a:solidFill>
                <a:effectLst>
                  <a:outerShdw blurRad="41275" dist="20320" dir="1800000" algn="tl" rotWithShape="0">
                    <a:srgbClr val="000000">
                      <a:alpha val="40000"/>
                    </a:srgbClr>
                  </a:outerShdw>
                </a:effectLst>
                <a:latin typeface="Arial" charset="0"/>
              </a:rPr>
              <a:t>R E G I O N A L</a:t>
            </a:r>
          </a:p>
        </p:txBody>
      </p:sp>
      <p:sp>
        <p:nvSpPr>
          <p:cNvPr id="37" name="Slide Number Placeholder 3"/>
          <p:cNvSpPr txBox="1"/>
          <p:nvPr/>
        </p:nvSpPr>
        <p:spPr bwMode="auto">
          <a:xfrm>
            <a:off x="9020030" y="6486429"/>
            <a:ext cx="2837762" cy="364222"/>
          </a:xfrm>
          <a:prstGeom prst="rect">
            <a:avLst/>
          </a:prstGeom>
          <a:ln>
            <a:miter lim="800000"/>
            <a:headEnd/>
            <a:tailEnd/>
          </a:ln>
        </p:spPr>
        <p:txBody>
          <a:bodyPr vert="horz" wrap="square" lIns="121612" tIns="60806" rIns="121612" bIns="60806" numCol="1" rtlCol="0" anchor="ctr" anchorCtr="0" compatLnSpc="1">
            <a:prstTxWarp prst="textNoShape">
              <a:avLst/>
            </a:prstTxWarp>
          </a:bodyP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1216092"/>
            <a:r>
              <a:rPr lang="en-US" sz="1895" b="1" dirty="0" smtClean="0">
                <a:solidFill>
                  <a:srgbClr val="000000"/>
                </a:solidFill>
                <a:latin typeface="Arial" pitchFamily="34" charset="0"/>
                <a:cs typeface="Arial" pitchFamily="34" charset="0"/>
              </a:rPr>
              <a:t>16</a:t>
            </a:r>
          </a:p>
        </p:txBody>
      </p:sp>
    </p:spTree>
    <p:extLst>
      <p:ext uri="{BB962C8B-B14F-4D97-AF65-F5344CB8AC3E}">
        <p14:creationId xmlns:p14="http://schemas.microsoft.com/office/powerpoint/2010/main" val="3438627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0" y="2052918"/>
            <a:ext cx="10756995" cy="4415117"/>
          </a:xfrm>
        </p:spPr>
        <p:txBody>
          <a:bodyPr>
            <a:normAutofit fontScale="92500" lnSpcReduction="20000"/>
          </a:bodyPr>
          <a:lstStyle/>
          <a:p>
            <a:pPr algn="just"/>
            <a:r>
              <a:rPr lang="en-US" sz="2800" b="1" dirty="0" smtClean="0"/>
              <a:t>Expansion of University Alliance . </a:t>
            </a:r>
          </a:p>
          <a:p>
            <a:pPr algn="just"/>
            <a:r>
              <a:rPr lang="en-US" sz="2800" b="1" dirty="0">
                <a:solidFill>
                  <a:srgbClr val="00B0F0"/>
                </a:solidFill>
              </a:rPr>
              <a:t>D</a:t>
            </a:r>
            <a:r>
              <a:rPr lang="en-US" sz="2800" b="1" dirty="0" smtClean="0">
                <a:solidFill>
                  <a:srgbClr val="00B0F0"/>
                </a:solidFill>
              </a:rPr>
              <a:t>ual </a:t>
            </a:r>
            <a:r>
              <a:rPr lang="en-US" sz="2800" b="1" dirty="0">
                <a:solidFill>
                  <a:srgbClr val="00B0F0"/>
                </a:solidFill>
              </a:rPr>
              <a:t>d</a:t>
            </a:r>
            <a:r>
              <a:rPr lang="en-US" sz="2800" b="1" dirty="0" smtClean="0">
                <a:solidFill>
                  <a:srgbClr val="00B0F0"/>
                </a:solidFill>
              </a:rPr>
              <a:t>egree programs with Chinese universities.</a:t>
            </a:r>
          </a:p>
          <a:p>
            <a:pPr algn="just"/>
            <a:r>
              <a:rPr lang="en-US" sz="2800" b="1" dirty="0" smtClean="0"/>
              <a:t>Identification of knowledge and skill gaps and launch of Faculty Development Program to cover them.</a:t>
            </a:r>
          </a:p>
          <a:p>
            <a:pPr algn="just"/>
            <a:r>
              <a:rPr lang="en-US" sz="2800" b="1" dirty="0" smtClean="0">
                <a:solidFill>
                  <a:srgbClr val="00B0F0"/>
                </a:solidFill>
              </a:rPr>
              <a:t>Establishment of Integrated Research Centers in selected universities.</a:t>
            </a:r>
          </a:p>
          <a:p>
            <a:pPr algn="just"/>
            <a:r>
              <a:rPr lang="en-US" sz="2800" b="1" dirty="0" smtClean="0"/>
              <a:t>Establishment of China-Pakistan Joint Research Centers.</a:t>
            </a:r>
          </a:p>
          <a:p>
            <a:pPr algn="just"/>
            <a:r>
              <a:rPr lang="en-US" sz="2800" b="1" dirty="0" smtClean="0">
                <a:solidFill>
                  <a:srgbClr val="00B0F0"/>
                </a:solidFill>
              </a:rPr>
              <a:t>Development of specialist </a:t>
            </a:r>
            <a:r>
              <a:rPr lang="en-US" sz="2800" b="1" dirty="0">
                <a:solidFill>
                  <a:srgbClr val="00B0F0"/>
                </a:solidFill>
              </a:rPr>
              <a:t>i</a:t>
            </a:r>
            <a:r>
              <a:rPr lang="en-US" sz="2800" b="1" dirty="0" smtClean="0">
                <a:solidFill>
                  <a:srgbClr val="00B0F0"/>
                </a:solidFill>
              </a:rPr>
              <a:t>nstitutes to provide depth in selected academic fields.</a:t>
            </a:r>
          </a:p>
          <a:p>
            <a:pPr algn="just"/>
            <a:r>
              <a:rPr lang="en-US" sz="2800" b="1" dirty="0" smtClean="0"/>
              <a:t>Establishment of Area Study Centers to promote civilizational harmony. </a:t>
            </a:r>
            <a:endParaRPr lang="en-US" sz="2800" b="1" dirty="0"/>
          </a:p>
        </p:txBody>
      </p:sp>
      <p:sp>
        <p:nvSpPr>
          <p:cNvPr id="4" name="Title 1"/>
          <p:cNvSpPr>
            <a:spLocks noGrp="1"/>
          </p:cNvSpPr>
          <p:nvPr>
            <p:ph type="title"/>
          </p:nvPr>
        </p:nvSpPr>
        <p:spPr>
          <a:xfrm>
            <a:off x="712693" y="415374"/>
            <a:ext cx="10515600" cy="1325563"/>
          </a:xfrm>
        </p:spPr>
        <p:txBody>
          <a:bodyPr>
            <a:noAutofit/>
          </a:bodyPr>
          <a:lstStyle/>
          <a:p>
            <a:pPr algn="ctr"/>
            <a:r>
              <a:rPr lang="en-US" sz="4400" b="1" dirty="0" smtClean="0"/>
              <a:t>Follow-up Actions to Provide Academic Support to CPEC LTP </a:t>
            </a:r>
            <a:endParaRPr lang="en-US" sz="4400" b="1" dirty="0"/>
          </a:p>
        </p:txBody>
      </p:sp>
      <p:sp>
        <p:nvSpPr>
          <p:cNvPr id="2" name="Slide Number Placeholder 1"/>
          <p:cNvSpPr>
            <a:spLocks noGrp="1"/>
          </p:cNvSpPr>
          <p:nvPr>
            <p:ph type="sldNum" sz="quarter" idx="12"/>
          </p:nvPr>
        </p:nvSpPr>
        <p:spPr/>
        <p:txBody>
          <a:bodyPr/>
          <a:lstStyle/>
          <a:p>
            <a:fld id="{283C2EE3-80F9-4D17-8247-CAE81867CC1C}" type="slidenum">
              <a:rPr lang="en-US" smtClean="0"/>
              <a:t>31</a:t>
            </a:fld>
            <a:endParaRPr lang="en-US"/>
          </a:p>
        </p:txBody>
      </p:sp>
    </p:spTree>
    <p:extLst>
      <p:ext uri="{BB962C8B-B14F-4D97-AF65-F5344CB8AC3E}">
        <p14:creationId xmlns:p14="http://schemas.microsoft.com/office/powerpoint/2010/main" val="3872600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829" y="2039472"/>
            <a:ext cx="9404723" cy="1400530"/>
          </a:xfrm>
        </p:spPr>
        <p:txBody>
          <a:bodyPr/>
          <a:lstStyle/>
          <a:p>
            <a:pPr algn="ctr"/>
            <a:r>
              <a:rPr lang="en-US" sz="13800" b="1" dirty="0" smtClean="0"/>
              <a:t>Thank You</a:t>
            </a:r>
            <a:endParaRPr lang="en-US" sz="13800" b="1" dirty="0"/>
          </a:p>
        </p:txBody>
      </p:sp>
      <p:sp>
        <p:nvSpPr>
          <p:cNvPr id="3" name="Slide Number Placeholder 2"/>
          <p:cNvSpPr>
            <a:spLocks noGrp="1"/>
          </p:cNvSpPr>
          <p:nvPr>
            <p:ph type="sldNum" sz="quarter" idx="12"/>
          </p:nvPr>
        </p:nvSpPr>
        <p:spPr/>
        <p:txBody>
          <a:bodyPr/>
          <a:lstStyle/>
          <a:p>
            <a:fld id="{283C2EE3-80F9-4D17-8247-CAE81867CC1C}" type="slidenum">
              <a:rPr lang="en-US" smtClean="0"/>
              <a:t>32</a:t>
            </a:fld>
            <a:endParaRPr lang="en-US"/>
          </a:p>
        </p:txBody>
      </p:sp>
    </p:spTree>
    <p:extLst>
      <p:ext uri="{BB962C8B-B14F-4D97-AF65-F5344CB8AC3E}">
        <p14:creationId xmlns:p14="http://schemas.microsoft.com/office/powerpoint/2010/main" val="3478139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5508" y="1725413"/>
            <a:ext cx="11143129" cy="4813499"/>
          </a:xfrm>
        </p:spPr>
        <p:txBody>
          <a:bodyPr>
            <a:normAutofit/>
          </a:bodyPr>
          <a:lstStyle/>
          <a:p>
            <a:pPr algn="just"/>
            <a:r>
              <a:rPr lang="en-US" sz="3200" b="1" dirty="0" smtClean="0"/>
              <a:t>HEC and China Association of Higher Education (CAHE) established CPEC Consortium of Business Schools on 28-29 August 2017 at Islamabad. </a:t>
            </a:r>
          </a:p>
          <a:p>
            <a:pPr algn="just"/>
            <a:endParaRPr lang="en-US" sz="3200" b="1" dirty="0"/>
          </a:p>
          <a:p>
            <a:pPr algn="just"/>
            <a:r>
              <a:rPr lang="en-US" sz="3200" b="1" dirty="0" smtClean="0">
                <a:solidFill>
                  <a:srgbClr val="00B0F0"/>
                </a:solidFill>
              </a:rPr>
              <a:t>It comprises nine top Chinese universities and ten Pakistani universities/ Business Schools </a:t>
            </a:r>
            <a:endParaRPr lang="en-US" sz="3600" b="1" dirty="0">
              <a:solidFill>
                <a:srgbClr val="00B0F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t>4</a:t>
            </a:fld>
            <a:endParaRPr lang="en-US" dirty="0"/>
          </a:p>
        </p:txBody>
      </p:sp>
      <p:sp>
        <p:nvSpPr>
          <p:cNvPr id="4" name="Title 1"/>
          <p:cNvSpPr txBox="1">
            <a:spLocks/>
          </p:cNvSpPr>
          <p:nvPr/>
        </p:nvSpPr>
        <p:spPr>
          <a:xfrm>
            <a:off x="0" y="516627"/>
            <a:ext cx="11165847" cy="877788"/>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smtClean="0">
                <a:solidFill>
                  <a:srgbClr val="FFC000"/>
                </a:solidFill>
                <a:latin typeface="+mn-lt"/>
              </a:rPr>
              <a:t>CPEC Consortium of Business Schools </a:t>
            </a:r>
            <a:endParaRPr lang="en-US" sz="4000" b="1" dirty="0">
              <a:solidFill>
                <a:srgbClr val="FFC000"/>
              </a:solidFill>
              <a:latin typeface="+mn-lt"/>
            </a:endParaRPr>
          </a:p>
        </p:txBody>
      </p:sp>
    </p:spTree>
    <p:extLst>
      <p:ext uri="{BB962C8B-B14F-4D97-AF65-F5344CB8AC3E}">
        <p14:creationId xmlns:p14="http://schemas.microsoft.com/office/powerpoint/2010/main" val="391184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94A27-B998-407A-A6AA-025FF44A1D9B}" type="slidenum">
              <a:rPr lang="en-US" smtClean="0"/>
              <a:t>5</a:t>
            </a:fld>
            <a:endParaRPr lang="en-US"/>
          </a:p>
        </p:txBody>
      </p:sp>
      <p:sp>
        <p:nvSpPr>
          <p:cNvPr id="19" name="Title 1"/>
          <p:cNvSpPr txBox="1">
            <a:spLocks/>
          </p:cNvSpPr>
          <p:nvPr/>
        </p:nvSpPr>
        <p:spPr>
          <a:xfrm>
            <a:off x="-264204" y="295729"/>
            <a:ext cx="11165847" cy="877788"/>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400" b="1" dirty="0" smtClean="0">
                <a:solidFill>
                  <a:srgbClr val="FFC000"/>
                </a:solidFill>
                <a:latin typeface="+mn-lt"/>
              </a:rPr>
              <a:t>CPEC Consortium of Business Schools </a:t>
            </a:r>
            <a:endParaRPr lang="en-US" sz="4400" b="1" dirty="0">
              <a:solidFill>
                <a:srgbClr val="FFC000"/>
              </a:solidFill>
              <a:latin typeface="+mn-lt"/>
            </a:endParaRPr>
          </a:p>
        </p:txBody>
      </p:sp>
      <p:pic>
        <p:nvPicPr>
          <p:cNvPr id="5" name="Picture 4"/>
          <p:cNvPicPr>
            <a:picLocks noChangeAspect="1"/>
          </p:cNvPicPr>
          <p:nvPr/>
        </p:nvPicPr>
        <p:blipFill>
          <a:blip r:embed="rId3"/>
          <a:stretch>
            <a:fillRect/>
          </a:stretch>
        </p:blipFill>
        <p:spPr>
          <a:xfrm>
            <a:off x="1438280" y="2166376"/>
            <a:ext cx="9463363" cy="4449576"/>
          </a:xfrm>
          <a:prstGeom prst="rect">
            <a:avLst/>
          </a:prstGeom>
        </p:spPr>
      </p:pic>
      <p:sp>
        <p:nvSpPr>
          <p:cNvPr id="7" name="TextBox 6"/>
          <p:cNvSpPr txBox="1"/>
          <p:nvPr/>
        </p:nvSpPr>
        <p:spPr>
          <a:xfrm>
            <a:off x="4065057" y="1173517"/>
            <a:ext cx="4209807" cy="584775"/>
          </a:xfrm>
          <a:prstGeom prst="rect">
            <a:avLst/>
          </a:prstGeom>
          <a:noFill/>
        </p:spPr>
        <p:txBody>
          <a:bodyPr wrap="none" rtlCol="0">
            <a:spAutoFit/>
          </a:bodyPr>
          <a:lstStyle/>
          <a:p>
            <a:r>
              <a:rPr lang="en-US" sz="3200" b="1" dirty="0" smtClean="0">
                <a:solidFill>
                  <a:srgbClr val="92D050"/>
                </a:solidFill>
              </a:rPr>
              <a:t>Chinese Universities </a:t>
            </a:r>
            <a:endParaRPr lang="en-US" sz="3200" b="1" dirty="0">
              <a:solidFill>
                <a:srgbClr val="92D050"/>
              </a:solidFill>
            </a:endParaRPr>
          </a:p>
        </p:txBody>
      </p:sp>
    </p:spTree>
    <p:extLst>
      <p:ext uri="{BB962C8B-B14F-4D97-AF65-F5344CB8AC3E}">
        <p14:creationId xmlns:p14="http://schemas.microsoft.com/office/powerpoint/2010/main" val="2081020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E94A27-B998-407A-A6AA-025FF44A1D9B}" type="slidenum">
              <a:rPr lang="en-US" smtClean="0"/>
              <a:t>6</a:t>
            </a:fld>
            <a:endParaRPr lang="en-US"/>
          </a:p>
        </p:txBody>
      </p:sp>
      <p:sp>
        <p:nvSpPr>
          <p:cNvPr id="15" name="Title 1"/>
          <p:cNvSpPr txBox="1">
            <a:spLocks/>
          </p:cNvSpPr>
          <p:nvPr/>
        </p:nvSpPr>
        <p:spPr>
          <a:xfrm>
            <a:off x="-246290" y="295729"/>
            <a:ext cx="11165847" cy="877788"/>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400" b="1" dirty="0" smtClean="0">
                <a:solidFill>
                  <a:srgbClr val="FFC000"/>
                </a:solidFill>
                <a:latin typeface="+mn-lt"/>
              </a:rPr>
              <a:t>CPEC Consortium of Business Schools </a:t>
            </a:r>
            <a:endParaRPr lang="en-US" sz="4400" b="1" dirty="0">
              <a:solidFill>
                <a:srgbClr val="FFC000"/>
              </a:solidFill>
              <a:latin typeface="+mn-lt"/>
            </a:endParaRPr>
          </a:p>
        </p:txBody>
      </p:sp>
      <p:pic>
        <p:nvPicPr>
          <p:cNvPr id="6" name="Picture 5"/>
          <p:cNvPicPr>
            <a:picLocks noChangeAspect="1"/>
          </p:cNvPicPr>
          <p:nvPr/>
        </p:nvPicPr>
        <p:blipFill>
          <a:blip r:embed="rId3"/>
          <a:stretch>
            <a:fillRect/>
          </a:stretch>
        </p:blipFill>
        <p:spPr>
          <a:xfrm>
            <a:off x="1180245" y="1847666"/>
            <a:ext cx="10010494" cy="4770527"/>
          </a:xfrm>
          <a:prstGeom prst="rect">
            <a:avLst/>
          </a:prstGeom>
        </p:spPr>
      </p:pic>
      <p:sp>
        <p:nvSpPr>
          <p:cNvPr id="17" name="TextBox 16"/>
          <p:cNvSpPr txBox="1"/>
          <p:nvPr/>
        </p:nvSpPr>
        <p:spPr>
          <a:xfrm>
            <a:off x="4065057" y="1173517"/>
            <a:ext cx="4463081" cy="584775"/>
          </a:xfrm>
          <a:prstGeom prst="rect">
            <a:avLst/>
          </a:prstGeom>
          <a:noFill/>
        </p:spPr>
        <p:txBody>
          <a:bodyPr wrap="none" rtlCol="0">
            <a:spAutoFit/>
          </a:bodyPr>
          <a:lstStyle/>
          <a:p>
            <a:r>
              <a:rPr lang="en-US" sz="3200" b="1" dirty="0" smtClean="0">
                <a:solidFill>
                  <a:srgbClr val="92D050"/>
                </a:solidFill>
              </a:rPr>
              <a:t>Pakistani Universities </a:t>
            </a:r>
            <a:endParaRPr lang="en-US" sz="3200" b="1" dirty="0">
              <a:solidFill>
                <a:srgbClr val="92D050"/>
              </a:solidFill>
            </a:endParaRPr>
          </a:p>
        </p:txBody>
      </p:sp>
    </p:spTree>
    <p:extLst>
      <p:ext uri="{BB962C8B-B14F-4D97-AF65-F5344CB8AC3E}">
        <p14:creationId xmlns:p14="http://schemas.microsoft.com/office/powerpoint/2010/main" val="429251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5508" y="1542850"/>
            <a:ext cx="11143129" cy="4813499"/>
          </a:xfrm>
        </p:spPr>
        <p:txBody>
          <a:bodyPr>
            <a:normAutofit lnSpcReduction="10000"/>
          </a:bodyPr>
          <a:lstStyle/>
          <a:p>
            <a:pPr algn="just"/>
            <a:r>
              <a:rPr lang="en-US" sz="3200" b="1" dirty="0" smtClean="0"/>
              <a:t>CPEC University Alliance was established in November 2017 at Fudan University, Shanghai. </a:t>
            </a:r>
          </a:p>
          <a:p>
            <a:pPr algn="just"/>
            <a:endParaRPr lang="en-US" sz="2000" b="1" dirty="0" smtClean="0"/>
          </a:p>
          <a:p>
            <a:pPr algn="just"/>
            <a:r>
              <a:rPr lang="en-US" sz="3200" b="1" dirty="0" smtClean="0">
                <a:solidFill>
                  <a:srgbClr val="00B0F0"/>
                </a:solidFill>
              </a:rPr>
              <a:t>It is planned to be expanded to include 50 universities from each country with clusters such as Agriculture, Engineering, Science and Technology, Social Sciences &amp; Humanities, etc.</a:t>
            </a:r>
          </a:p>
          <a:p>
            <a:pPr marL="0" indent="0" algn="just">
              <a:buNone/>
            </a:pPr>
            <a:endParaRPr lang="en-US" sz="2400" b="1" dirty="0" smtClean="0"/>
          </a:p>
          <a:p>
            <a:pPr algn="just"/>
            <a:r>
              <a:rPr lang="en-US" sz="3200" b="1" dirty="0" smtClean="0"/>
              <a:t>Annual conferences of the Alliance are planned to be held in China and Pakistan alternately.</a:t>
            </a:r>
            <a:endParaRPr lang="en-US" sz="3600" b="1" dirty="0"/>
          </a:p>
        </p:txBody>
      </p:sp>
      <p:sp>
        <p:nvSpPr>
          <p:cNvPr id="6" name="Slide Number Placeholder 5"/>
          <p:cNvSpPr>
            <a:spLocks noGrp="1"/>
          </p:cNvSpPr>
          <p:nvPr>
            <p:ph type="sldNum" sz="quarter" idx="12"/>
          </p:nvPr>
        </p:nvSpPr>
        <p:spPr/>
        <p:txBody>
          <a:bodyPr/>
          <a:lstStyle/>
          <a:p>
            <a:fld id="{6D22F896-40B5-4ADD-8801-0D06FADFA095}" type="slidenum">
              <a:rPr lang="en-US" smtClean="0"/>
              <a:t>7</a:t>
            </a:fld>
            <a:endParaRPr lang="en-US" dirty="0"/>
          </a:p>
        </p:txBody>
      </p:sp>
      <p:sp>
        <p:nvSpPr>
          <p:cNvPr id="5" name="Title 1"/>
          <p:cNvSpPr txBox="1">
            <a:spLocks/>
          </p:cNvSpPr>
          <p:nvPr/>
        </p:nvSpPr>
        <p:spPr>
          <a:xfrm>
            <a:off x="-112669" y="516627"/>
            <a:ext cx="11165847" cy="877788"/>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400" b="1" dirty="0" smtClean="0">
                <a:solidFill>
                  <a:srgbClr val="FFC000"/>
                </a:solidFill>
                <a:latin typeface="+mn-lt"/>
              </a:rPr>
              <a:t>CPEC Consortium of Business Schools/ Universities</a:t>
            </a:r>
            <a:endParaRPr lang="en-US" sz="4400" b="1" dirty="0">
              <a:solidFill>
                <a:srgbClr val="FFC000"/>
              </a:solidFill>
              <a:latin typeface="+mn-lt"/>
            </a:endParaRPr>
          </a:p>
        </p:txBody>
      </p:sp>
    </p:spTree>
    <p:extLst>
      <p:ext uri="{BB962C8B-B14F-4D97-AF65-F5344CB8AC3E}">
        <p14:creationId xmlns:p14="http://schemas.microsoft.com/office/powerpoint/2010/main" val="157491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955" y="1879026"/>
            <a:ext cx="11143129" cy="4813499"/>
          </a:xfrm>
        </p:spPr>
        <p:txBody>
          <a:bodyPr>
            <a:normAutofit lnSpcReduction="10000"/>
          </a:bodyPr>
          <a:lstStyle/>
          <a:p>
            <a:pPr marL="0" indent="0" algn="ctr">
              <a:buNone/>
            </a:pPr>
            <a:r>
              <a:rPr lang="en-US" sz="3600" b="1" dirty="0" smtClean="0">
                <a:solidFill>
                  <a:srgbClr val="92D050"/>
                </a:solidFill>
              </a:rPr>
              <a:t>Objectives </a:t>
            </a:r>
          </a:p>
          <a:p>
            <a:pPr marL="514350" indent="-514350" algn="just">
              <a:buFont typeface="+mj-lt"/>
              <a:buAutoNum type="arabicPeriod"/>
            </a:pPr>
            <a:r>
              <a:rPr lang="en-US" sz="3200" b="1" dirty="0" smtClean="0"/>
              <a:t>Promote </a:t>
            </a:r>
            <a:r>
              <a:rPr lang="en-US" sz="3200" b="1" dirty="0"/>
              <a:t>academic linkages and collaboration between partner universities of the two countries, so as to exploit </a:t>
            </a:r>
            <a:r>
              <a:rPr lang="en-US" sz="3200" b="1" dirty="0" smtClean="0"/>
              <a:t>opportunities </a:t>
            </a:r>
            <a:r>
              <a:rPr lang="en-US" sz="3200" b="1" dirty="0"/>
              <a:t>appearing as part of </a:t>
            </a:r>
            <a:r>
              <a:rPr lang="en-US" sz="3200" b="1" dirty="0" smtClean="0"/>
              <a:t>Belt </a:t>
            </a:r>
            <a:r>
              <a:rPr lang="en-US" sz="3200" b="1" dirty="0"/>
              <a:t>and Road </a:t>
            </a:r>
            <a:r>
              <a:rPr lang="en-US" sz="3200" b="1" dirty="0" smtClean="0"/>
              <a:t>initiative.</a:t>
            </a:r>
          </a:p>
          <a:p>
            <a:pPr algn="just">
              <a:buFont typeface="+mj-lt"/>
              <a:buAutoNum type="arabicPeriod"/>
            </a:pPr>
            <a:endParaRPr lang="en-US" sz="1600" b="1" dirty="0"/>
          </a:p>
          <a:p>
            <a:pPr marL="514350" indent="-514350" algn="just">
              <a:buFont typeface="+mj-lt"/>
              <a:buAutoNum type="arabicPeriod"/>
            </a:pPr>
            <a:r>
              <a:rPr lang="en-US" sz="3200" b="1" dirty="0">
                <a:solidFill>
                  <a:srgbClr val="00B0F0"/>
                </a:solidFill>
              </a:rPr>
              <a:t>Develop the capacity of Pakistani universities with the ‎help and collaboration of Chinese universities in </a:t>
            </a:r>
            <a:r>
              <a:rPr lang="en-US" sz="3200" b="1" dirty="0" smtClean="0">
                <a:solidFill>
                  <a:srgbClr val="00B0F0"/>
                </a:solidFill>
              </a:rPr>
              <a:t>selected ‎</a:t>
            </a:r>
            <a:r>
              <a:rPr lang="en-US" sz="3200" b="1" dirty="0">
                <a:solidFill>
                  <a:srgbClr val="00B0F0"/>
                </a:solidFill>
              </a:rPr>
              <a:t>areas, while offering </a:t>
            </a:r>
            <a:r>
              <a:rPr lang="en-US" sz="3200" b="1" dirty="0" smtClean="0">
                <a:solidFill>
                  <a:srgbClr val="00B0F0"/>
                </a:solidFill>
              </a:rPr>
              <a:t>high-quality </a:t>
            </a:r>
            <a:r>
              <a:rPr lang="en-US" sz="3200" b="1" dirty="0">
                <a:solidFill>
                  <a:srgbClr val="00B0F0"/>
                </a:solidFill>
              </a:rPr>
              <a:t>research candidates to ‎Chinese </a:t>
            </a:r>
            <a:r>
              <a:rPr lang="en-US" sz="3200" b="1" dirty="0" smtClean="0">
                <a:solidFill>
                  <a:srgbClr val="00B0F0"/>
                </a:solidFill>
              </a:rPr>
              <a:t>universities.</a:t>
            </a:r>
            <a:endParaRPr lang="en-US" sz="3600" b="1" dirty="0">
              <a:solidFill>
                <a:srgbClr val="00B0F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t>8</a:t>
            </a:fld>
            <a:endParaRPr lang="en-US" dirty="0"/>
          </a:p>
        </p:txBody>
      </p:sp>
      <p:sp>
        <p:nvSpPr>
          <p:cNvPr id="5" name="Title 1"/>
          <p:cNvSpPr txBox="1">
            <a:spLocks/>
          </p:cNvSpPr>
          <p:nvPr/>
        </p:nvSpPr>
        <p:spPr>
          <a:xfrm>
            <a:off x="-112669" y="516627"/>
            <a:ext cx="11165847" cy="877788"/>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400" b="1" dirty="0" smtClean="0">
                <a:solidFill>
                  <a:srgbClr val="FFC000"/>
                </a:solidFill>
                <a:latin typeface="+mn-lt"/>
              </a:rPr>
              <a:t>CPEC Consortium of Business Schools/ Universities</a:t>
            </a:r>
            <a:endParaRPr lang="en-US" sz="4400" b="1" dirty="0">
              <a:solidFill>
                <a:srgbClr val="FFC000"/>
              </a:solidFill>
              <a:latin typeface="+mn-lt"/>
            </a:endParaRPr>
          </a:p>
        </p:txBody>
      </p:sp>
    </p:spTree>
    <p:extLst>
      <p:ext uri="{BB962C8B-B14F-4D97-AF65-F5344CB8AC3E}">
        <p14:creationId xmlns:p14="http://schemas.microsoft.com/office/powerpoint/2010/main" val="397772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5508" y="2290189"/>
            <a:ext cx="11143129" cy="4813499"/>
          </a:xfrm>
        </p:spPr>
        <p:txBody>
          <a:bodyPr>
            <a:normAutofit/>
          </a:bodyPr>
          <a:lstStyle/>
          <a:p>
            <a:pPr marL="457200" lvl="1" indent="0" algn="ctr">
              <a:buNone/>
            </a:pPr>
            <a:r>
              <a:rPr lang="en-US" sz="3600" b="1" dirty="0">
                <a:solidFill>
                  <a:srgbClr val="92D050"/>
                </a:solidFill>
              </a:rPr>
              <a:t>Objectives </a:t>
            </a:r>
          </a:p>
          <a:p>
            <a:pPr marL="457200" lvl="1" indent="0" algn="just">
              <a:buNone/>
            </a:pPr>
            <a:endParaRPr lang="en-US" sz="2000" b="1" dirty="0" smtClean="0">
              <a:solidFill>
                <a:srgbClr val="00B0F0"/>
              </a:solidFill>
            </a:endParaRPr>
          </a:p>
          <a:p>
            <a:pPr marL="971550" lvl="1" indent="-514350" algn="just">
              <a:buFont typeface="+mj-lt"/>
              <a:buAutoNum type="arabicPeriod" startAt="3"/>
            </a:pPr>
            <a:r>
              <a:rPr lang="en-US" sz="3200" b="1" dirty="0" smtClean="0"/>
              <a:t>Study Chinese model of business and economic development, and explore possibilities of creating instruments for replicating the same in Pakistan. </a:t>
            </a:r>
          </a:p>
          <a:p>
            <a:pPr marL="971550" lvl="1" indent="-514350" algn="just">
              <a:buFont typeface="+mj-lt"/>
              <a:buAutoNum type="arabicPeriod" startAt="3"/>
            </a:pPr>
            <a:r>
              <a:rPr lang="en-US" sz="3200" b="1" dirty="0" smtClean="0">
                <a:solidFill>
                  <a:srgbClr val="00B0F0"/>
                </a:solidFill>
              </a:rPr>
              <a:t>Support the objectives of CPEC Long Term Plan </a:t>
            </a:r>
          </a:p>
          <a:p>
            <a:pPr marL="0" indent="0" algn="just">
              <a:buNone/>
            </a:pPr>
            <a:endParaRPr lang="en-US" sz="4000" b="1" dirty="0"/>
          </a:p>
        </p:txBody>
      </p:sp>
      <p:sp>
        <p:nvSpPr>
          <p:cNvPr id="6" name="Slide Number Placeholder 5"/>
          <p:cNvSpPr>
            <a:spLocks noGrp="1"/>
          </p:cNvSpPr>
          <p:nvPr>
            <p:ph type="sldNum" sz="quarter" idx="12"/>
          </p:nvPr>
        </p:nvSpPr>
        <p:spPr/>
        <p:txBody>
          <a:bodyPr/>
          <a:lstStyle/>
          <a:p>
            <a:fld id="{6D22F896-40B5-4ADD-8801-0D06FADFA095}" type="slidenum">
              <a:rPr lang="en-US" smtClean="0"/>
              <a:t>9</a:t>
            </a:fld>
            <a:endParaRPr lang="en-US" dirty="0"/>
          </a:p>
        </p:txBody>
      </p:sp>
      <p:sp>
        <p:nvSpPr>
          <p:cNvPr id="4" name="Title 1"/>
          <p:cNvSpPr txBox="1">
            <a:spLocks/>
          </p:cNvSpPr>
          <p:nvPr/>
        </p:nvSpPr>
        <p:spPr>
          <a:xfrm>
            <a:off x="-112669" y="516627"/>
            <a:ext cx="11165847" cy="877788"/>
          </a:xfrm>
          <a:prstGeom prst="rect">
            <a:avLst/>
          </a:prstGeom>
        </p:spPr>
        <p:txBody>
          <a:bodyPr vert="horz" lIns="91667" tIns="45833" rIns="91667" bIns="45833" rtlCol="0" anchor="ctr">
            <a:noAutofit/>
          </a:bodyPr>
          <a:lstStyle>
            <a:lvl1pPr algn="l" defTabSz="912114" rtl="0" eaLnBrk="1" latinLnBrk="0" hangingPunct="1">
              <a:lnSpc>
                <a:spcPct val="90000"/>
              </a:lnSpc>
              <a:spcBef>
                <a:spcPct val="0"/>
              </a:spcBef>
              <a:buNone/>
              <a:defRPr sz="5387"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400" b="1" dirty="0" smtClean="0">
                <a:solidFill>
                  <a:srgbClr val="FFC000"/>
                </a:solidFill>
                <a:latin typeface="+mn-lt"/>
              </a:rPr>
              <a:t>CPEC Consortium of Business Schools/ Universities</a:t>
            </a:r>
            <a:endParaRPr lang="en-US" sz="4400" b="1" dirty="0">
              <a:solidFill>
                <a:srgbClr val="FFC000"/>
              </a:solidFill>
              <a:latin typeface="+mn-lt"/>
            </a:endParaRPr>
          </a:p>
        </p:txBody>
      </p:sp>
    </p:spTree>
    <p:extLst>
      <p:ext uri="{BB962C8B-B14F-4D97-AF65-F5344CB8AC3E}">
        <p14:creationId xmlns:p14="http://schemas.microsoft.com/office/powerpoint/2010/main" val="352000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1714</TotalTime>
  <Words>1056</Words>
  <Application>Microsoft Office PowerPoint</Application>
  <PresentationFormat>Widescreen</PresentationFormat>
  <Paragraphs>201</Paragraphs>
  <Slides>32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Times New Roman</vt:lpstr>
      <vt:lpstr>Wingdings 3</vt:lpstr>
      <vt:lpstr>Ion</vt:lpstr>
      <vt:lpstr>  Business Education  for  CPEC</vt:lpstr>
      <vt:lpstr>PowerPoint Presentation</vt:lpstr>
      <vt:lpstr>CPEC Consortium  of  Business Schools/ Universities </vt:lpstr>
      <vt:lpstr>PowerPoint Presentation</vt:lpstr>
      <vt:lpstr>PowerPoint Presentation</vt:lpstr>
      <vt:lpstr>PowerPoint Presentation</vt:lpstr>
      <vt:lpstr>PowerPoint Presentation</vt:lpstr>
      <vt:lpstr>PowerPoint Presentation</vt:lpstr>
      <vt:lpstr>PowerPoint Presentation</vt:lpstr>
      <vt:lpstr>CPEC Long Term Plan  and  Supportive Academic Effort </vt:lpstr>
      <vt:lpstr>CPEC Long Term Plan</vt:lpstr>
      <vt:lpstr>CPEC Long Term Plan and  Supportive Academic Effort </vt:lpstr>
      <vt:lpstr>CPEC: Spatial Layout (LTP)</vt:lpstr>
      <vt:lpstr>PowerPoint Presentation</vt:lpstr>
      <vt:lpstr>CPEC Railway Infrastructure</vt:lpstr>
      <vt:lpstr>EEZ &amp; Coastal Tourism Development </vt:lpstr>
      <vt:lpstr>CPEC Long Term Plan and  Supportive Academic Effort Connectivity Value Chain and Business Education  </vt:lpstr>
      <vt:lpstr>CPEC Long Term Plan and  Supportive Academic Effort Connectivity Value Chain and Business Education  </vt:lpstr>
      <vt:lpstr>CPEC Long Term Plan and  Supportive Academic Effort Connectivity Value Chain and Business Education  </vt:lpstr>
      <vt:lpstr>PowerPoint Presentation</vt:lpstr>
      <vt:lpstr>PowerPoint Presentation</vt:lpstr>
      <vt:lpstr>CPEC Long Term Plan and  Supportive Academic Effort Connectivity Value Chain and Business Education  </vt:lpstr>
      <vt:lpstr>Looking East  for  Business Education </vt:lpstr>
      <vt:lpstr>Looking East for Business Education  </vt:lpstr>
      <vt:lpstr>Looking East for Business Education  </vt:lpstr>
      <vt:lpstr>Looking East for Business Education  </vt:lpstr>
      <vt:lpstr>PowerPoint Presentation</vt:lpstr>
      <vt:lpstr>Looking East for Business Education  </vt:lpstr>
      <vt:lpstr>Looking East for Business Education  </vt:lpstr>
      <vt:lpstr>PowerPoint Presentation</vt:lpstr>
      <vt:lpstr>Follow-up Actions to Provide Academic Support to CPEC LTP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Education For  CPEC</dc:title>
  <dc:creator>Lt. Gen (R) Muhammad Asghar</dc:creator>
  <cp:lastModifiedBy>Lt. Gen (R) Muhammad Asghar</cp:lastModifiedBy>
  <cp:revision>50</cp:revision>
  <cp:lastPrinted>2018-01-29T10:04:22Z</cp:lastPrinted>
  <dcterms:created xsi:type="dcterms:W3CDTF">2018-01-27T18:58:00Z</dcterms:created>
  <dcterms:modified xsi:type="dcterms:W3CDTF">2018-02-05T08:45:56Z</dcterms:modified>
</cp:coreProperties>
</file>